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3"/>
  </p:notesMasterIdLst>
  <p:sldIdLst>
    <p:sldId id="908" r:id="rId2"/>
    <p:sldId id="1269" r:id="rId3"/>
    <p:sldId id="1270" r:id="rId4"/>
    <p:sldId id="1271" r:id="rId5"/>
    <p:sldId id="1272" r:id="rId6"/>
    <p:sldId id="1273" r:id="rId7"/>
    <p:sldId id="1274" r:id="rId8"/>
    <p:sldId id="910" r:id="rId9"/>
    <p:sldId id="1266" r:id="rId10"/>
    <p:sldId id="401" r:id="rId11"/>
    <p:sldId id="402" r:id="rId12"/>
    <p:sldId id="306" r:id="rId13"/>
    <p:sldId id="307" r:id="rId14"/>
    <p:sldId id="1250" r:id="rId15"/>
    <p:sldId id="1251" r:id="rId16"/>
    <p:sldId id="403" r:id="rId17"/>
    <p:sldId id="310" r:id="rId18"/>
    <p:sldId id="312" r:id="rId19"/>
    <p:sldId id="313" r:id="rId20"/>
    <p:sldId id="314" r:id="rId21"/>
    <p:sldId id="1252" r:id="rId22"/>
    <p:sldId id="1253" r:id="rId23"/>
    <p:sldId id="316" r:id="rId24"/>
    <p:sldId id="317" r:id="rId25"/>
    <p:sldId id="1255" r:id="rId26"/>
    <p:sldId id="319" r:id="rId27"/>
    <p:sldId id="320" r:id="rId28"/>
    <p:sldId id="914" r:id="rId29"/>
    <p:sldId id="915" r:id="rId30"/>
    <p:sldId id="916" r:id="rId31"/>
    <p:sldId id="303" r:id="rId32"/>
    <p:sldId id="1256" r:id="rId33"/>
    <p:sldId id="1257" r:id="rId34"/>
    <p:sldId id="1258" r:id="rId35"/>
    <p:sldId id="1259" r:id="rId36"/>
    <p:sldId id="388" r:id="rId37"/>
    <p:sldId id="1260" r:id="rId38"/>
    <p:sldId id="1261" r:id="rId39"/>
    <p:sldId id="391" r:id="rId40"/>
    <p:sldId id="392" r:id="rId41"/>
    <p:sldId id="393" r:id="rId42"/>
    <p:sldId id="1262" r:id="rId43"/>
    <p:sldId id="1263" r:id="rId44"/>
    <p:sldId id="394" r:id="rId45"/>
    <p:sldId id="1264" r:id="rId46"/>
    <p:sldId id="328" r:id="rId47"/>
    <p:sldId id="329" r:id="rId48"/>
    <p:sldId id="330" r:id="rId49"/>
    <p:sldId id="331" r:id="rId50"/>
    <p:sldId id="615" r:id="rId51"/>
    <p:sldId id="396" r:id="rId52"/>
    <p:sldId id="397" r:id="rId53"/>
    <p:sldId id="1265" r:id="rId54"/>
    <p:sldId id="398" r:id="rId55"/>
    <p:sldId id="399" r:id="rId56"/>
    <p:sldId id="342" r:id="rId57"/>
    <p:sldId id="1275" r:id="rId58"/>
    <p:sldId id="1276" r:id="rId59"/>
    <p:sldId id="1003" r:id="rId60"/>
    <p:sldId id="1277" r:id="rId61"/>
    <p:sldId id="127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043"/>
    <a:srgbClr val="2B74B7"/>
    <a:srgbClr val="000000"/>
    <a:srgbClr val="9B2743"/>
    <a:srgbClr val="0095A8"/>
    <a:srgbClr val="102E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89" autoAdjust="0"/>
    <p:restoredTop sz="93342" autoAdjust="0"/>
  </p:normalViewPr>
  <p:slideViewPr>
    <p:cSldViewPr snapToGrid="0">
      <p:cViewPr varScale="1">
        <p:scale>
          <a:sx n="80" d="100"/>
          <a:sy n="80" d="100"/>
        </p:scale>
        <p:origin x="418" y="58"/>
      </p:cViewPr>
      <p:guideLst/>
    </p:cSldViewPr>
  </p:slideViewPr>
  <p:outlineViewPr>
    <p:cViewPr>
      <p:scale>
        <a:sx n="33" d="100"/>
        <a:sy n="33" d="100"/>
      </p:scale>
      <p:origin x="0" y="-3063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235F9E-7F22-46ED-A69C-0DF20990157C}" type="datetimeFigureOut">
              <a:rPr lang="en-US" smtClean="0"/>
              <a:t>10/14/2022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A33367-C7DD-4070-8A8A-4A94FB71ED67}" type="slidenum">
              <a:rPr lang="en-US" smtClean="0"/>
              <a:t>‹#›</a:t>
            </a:fld>
            <a:endParaRPr lang="en-US"/>
          </a:p>
        </p:txBody>
      </p:sp>
    </p:spTree>
    <p:extLst>
      <p:ext uri="{BB962C8B-B14F-4D97-AF65-F5344CB8AC3E}">
        <p14:creationId xmlns:p14="http://schemas.microsoft.com/office/powerpoint/2010/main" val="3798859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ensus.gov/data/what-is-data-census-gov.html"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dirty="0"/>
          </a:p>
        </p:txBody>
      </p:sp>
      <p:sp>
        <p:nvSpPr>
          <p:cNvPr id="4" name="Slide Number Placeholder 3"/>
          <p:cNvSpPr>
            <a:spLocks noGrp="1"/>
          </p:cNvSpPr>
          <p:nvPr>
            <p:ph type="sldNum" sz="quarter" idx="10"/>
          </p:nvPr>
        </p:nvSpPr>
        <p:spPr/>
        <p:txBody>
          <a:bodyPr/>
          <a:lstStyle/>
          <a:p>
            <a:fld id="{F6A33367-C7DD-4070-8A8A-4A94FB71ED67}" type="slidenum">
              <a:rPr lang="en-US" smtClean="0"/>
              <a:t>1</a:t>
            </a:fld>
            <a:endParaRPr lang="en-US" dirty="0"/>
          </a:p>
        </p:txBody>
      </p:sp>
    </p:spTree>
    <p:extLst>
      <p:ext uri="{BB962C8B-B14F-4D97-AF65-F5344CB8AC3E}">
        <p14:creationId xmlns:p14="http://schemas.microsoft.com/office/powerpoint/2010/main" val="509556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704BB1-E7BB-406B-B3CD-895C26DBFD23}" type="slidenum">
              <a:rPr lang="en-US" smtClean="0"/>
              <a:t>16</a:t>
            </a:fld>
            <a:endParaRPr lang="en-US"/>
          </a:p>
        </p:txBody>
      </p:sp>
    </p:spTree>
    <p:extLst>
      <p:ext uri="{BB962C8B-B14F-4D97-AF65-F5344CB8AC3E}">
        <p14:creationId xmlns:p14="http://schemas.microsoft.com/office/powerpoint/2010/main" val="3266702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A33367-C7DD-4070-8A8A-4A94FB71ED67}" type="slidenum">
              <a:rPr lang="en-US" smtClean="0"/>
              <a:t>19</a:t>
            </a:fld>
            <a:endParaRPr lang="en-US"/>
          </a:p>
        </p:txBody>
      </p:sp>
    </p:spTree>
    <p:extLst>
      <p:ext uri="{BB962C8B-B14F-4D97-AF65-F5344CB8AC3E}">
        <p14:creationId xmlns:p14="http://schemas.microsoft.com/office/powerpoint/2010/main" val="913237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03B9073-4934-4A18-B03D-7FA2DABDE591}" type="slidenum">
              <a:rPr lang="en-US" smtClean="0"/>
              <a:t>28</a:t>
            </a:fld>
            <a:endParaRPr lang="en-US" dirty="0"/>
          </a:p>
        </p:txBody>
      </p:sp>
    </p:spTree>
    <p:extLst>
      <p:ext uri="{BB962C8B-B14F-4D97-AF65-F5344CB8AC3E}">
        <p14:creationId xmlns:p14="http://schemas.microsoft.com/office/powerpoint/2010/main" val="230712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704BB1-E7BB-406B-B3CD-895C26DBFD23}" type="slidenum">
              <a:rPr lang="en-US" smtClean="0"/>
              <a:t>31</a:t>
            </a:fld>
            <a:endParaRPr lang="en-US"/>
          </a:p>
        </p:txBody>
      </p:sp>
    </p:spTree>
    <p:extLst>
      <p:ext uri="{BB962C8B-B14F-4D97-AF65-F5344CB8AC3E}">
        <p14:creationId xmlns:p14="http://schemas.microsoft.com/office/powerpoint/2010/main" val="211538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32</a:t>
            </a:fld>
            <a:endParaRPr lang="en-US" dirty="0"/>
          </a:p>
        </p:txBody>
      </p:sp>
    </p:spTree>
    <p:extLst>
      <p:ext uri="{BB962C8B-B14F-4D97-AF65-F5344CB8AC3E}">
        <p14:creationId xmlns:p14="http://schemas.microsoft.com/office/powerpoint/2010/main" val="2695182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34</a:t>
            </a:fld>
            <a:endParaRPr lang="en-US"/>
          </a:p>
        </p:txBody>
      </p:sp>
    </p:spTree>
    <p:extLst>
      <p:ext uri="{BB962C8B-B14F-4D97-AF65-F5344CB8AC3E}">
        <p14:creationId xmlns:p14="http://schemas.microsoft.com/office/powerpoint/2010/main" val="675016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704BB1-E7BB-406B-B3CD-895C26DBFD23}" type="slidenum">
              <a:rPr lang="en-US" smtClean="0"/>
              <a:t>38</a:t>
            </a:fld>
            <a:endParaRPr lang="en-US"/>
          </a:p>
        </p:txBody>
      </p:sp>
    </p:spTree>
    <p:extLst>
      <p:ext uri="{BB962C8B-B14F-4D97-AF65-F5344CB8AC3E}">
        <p14:creationId xmlns:p14="http://schemas.microsoft.com/office/powerpoint/2010/main" val="34983876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57</a:t>
            </a:fld>
            <a:endParaRPr lang="en-US" dirty="0"/>
          </a:p>
        </p:txBody>
      </p:sp>
    </p:spTree>
    <p:extLst>
      <p:ext uri="{BB962C8B-B14F-4D97-AF65-F5344CB8AC3E}">
        <p14:creationId xmlns:p14="http://schemas.microsoft.com/office/powerpoint/2010/main" val="292100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58</a:t>
            </a:fld>
            <a:endParaRPr lang="en-US" dirty="0"/>
          </a:p>
        </p:txBody>
      </p:sp>
    </p:spTree>
    <p:extLst>
      <p:ext uri="{BB962C8B-B14F-4D97-AF65-F5344CB8AC3E}">
        <p14:creationId xmlns:p14="http://schemas.microsoft.com/office/powerpoint/2010/main" val="3689833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59</a:t>
            </a:fld>
            <a:endParaRPr lang="en-US" dirty="0"/>
          </a:p>
        </p:txBody>
      </p:sp>
    </p:spTree>
    <p:extLst>
      <p:ext uri="{BB962C8B-B14F-4D97-AF65-F5344CB8AC3E}">
        <p14:creationId xmlns:p14="http://schemas.microsoft.com/office/powerpoint/2010/main" val="112430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2</a:t>
            </a:fld>
            <a:endParaRPr lang="en-US" dirty="0"/>
          </a:p>
        </p:txBody>
      </p:sp>
    </p:spTree>
    <p:extLst>
      <p:ext uri="{BB962C8B-B14F-4D97-AF65-F5344CB8AC3E}">
        <p14:creationId xmlns:p14="http://schemas.microsoft.com/office/powerpoint/2010/main" val="31712959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60</a:t>
            </a:fld>
            <a:endParaRPr lang="en-US" dirty="0"/>
          </a:p>
        </p:txBody>
      </p:sp>
    </p:spTree>
    <p:extLst>
      <p:ext uri="{BB962C8B-B14F-4D97-AF65-F5344CB8AC3E}">
        <p14:creationId xmlns:p14="http://schemas.microsoft.com/office/powerpoint/2010/main" val="1317215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reminder, you</a:t>
            </a:r>
            <a:r>
              <a:rPr lang="en-US" baseline="0" dirty="0"/>
              <a:t> can access more educational materials on how to use data.census.gov by visiting </a:t>
            </a:r>
            <a:r>
              <a:rPr lang="en-US" sz="1200" kern="1200" dirty="0">
                <a:solidFill>
                  <a:schemeClr val="tx1"/>
                </a:solidFill>
                <a:latin typeface="+mn-lt"/>
                <a:ea typeface="+mn-ea"/>
                <a:cs typeface="+mn-cs"/>
                <a:hlinkClick r:id="rId3"/>
              </a:rPr>
              <a:t>census.gov/data/what-is-data-census-gov.html</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61</a:t>
            </a:fld>
            <a:endParaRPr lang="en-US"/>
          </a:p>
        </p:txBody>
      </p:sp>
    </p:spTree>
    <p:extLst>
      <p:ext uri="{BB962C8B-B14F-4D97-AF65-F5344CB8AC3E}">
        <p14:creationId xmlns:p14="http://schemas.microsoft.com/office/powerpoint/2010/main" val="3863498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03B9073-4934-4A18-B03D-7FA2DABDE591}" type="slidenum">
              <a:rPr lang="en-US" smtClean="0"/>
              <a:t>3</a:t>
            </a:fld>
            <a:endParaRPr lang="en-US" dirty="0"/>
          </a:p>
        </p:txBody>
      </p:sp>
    </p:spTree>
    <p:extLst>
      <p:ext uri="{BB962C8B-B14F-4D97-AF65-F5344CB8AC3E}">
        <p14:creationId xmlns:p14="http://schemas.microsoft.com/office/powerpoint/2010/main" val="1579260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57066" indent="-291179" eaLnBrk="0" hangingPunct="0">
              <a:defRPr>
                <a:solidFill>
                  <a:schemeClr val="tx1"/>
                </a:solidFill>
                <a:latin typeface="Calibri" pitchFamily="34" charset="0"/>
              </a:defRPr>
            </a:lvl2pPr>
            <a:lvl3pPr marL="1164717" indent="-232943" eaLnBrk="0" hangingPunct="0">
              <a:defRPr>
                <a:solidFill>
                  <a:schemeClr val="tx1"/>
                </a:solidFill>
                <a:latin typeface="Calibri" pitchFamily="34" charset="0"/>
              </a:defRPr>
            </a:lvl3pPr>
            <a:lvl4pPr marL="1630604" indent="-232943" eaLnBrk="0" hangingPunct="0">
              <a:defRPr>
                <a:solidFill>
                  <a:schemeClr val="tx1"/>
                </a:solidFill>
                <a:latin typeface="Calibri" pitchFamily="34" charset="0"/>
              </a:defRPr>
            </a:lvl4pPr>
            <a:lvl5pPr marL="2096491" indent="-232943" eaLnBrk="0" hangingPunct="0">
              <a:defRPr>
                <a:solidFill>
                  <a:schemeClr val="tx1"/>
                </a:solidFill>
                <a:latin typeface="Calibri" pitchFamily="34" charset="0"/>
              </a:defRPr>
            </a:lvl5pPr>
            <a:lvl6pPr marL="2562377" indent="-232943" defTabSz="465887" eaLnBrk="0" fontAlgn="base" hangingPunct="0">
              <a:spcBef>
                <a:spcPct val="0"/>
              </a:spcBef>
              <a:spcAft>
                <a:spcPct val="0"/>
              </a:spcAft>
              <a:defRPr>
                <a:solidFill>
                  <a:schemeClr val="tx1"/>
                </a:solidFill>
                <a:latin typeface="Calibri" pitchFamily="34" charset="0"/>
              </a:defRPr>
            </a:lvl6pPr>
            <a:lvl7pPr marL="3028264" indent="-232943" defTabSz="465887" eaLnBrk="0" fontAlgn="base" hangingPunct="0">
              <a:spcBef>
                <a:spcPct val="0"/>
              </a:spcBef>
              <a:spcAft>
                <a:spcPct val="0"/>
              </a:spcAft>
              <a:defRPr>
                <a:solidFill>
                  <a:schemeClr val="tx1"/>
                </a:solidFill>
                <a:latin typeface="Calibri" pitchFamily="34" charset="0"/>
              </a:defRPr>
            </a:lvl7pPr>
            <a:lvl8pPr marL="3494151" indent="-232943" defTabSz="465887" eaLnBrk="0" fontAlgn="base" hangingPunct="0">
              <a:spcBef>
                <a:spcPct val="0"/>
              </a:spcBef>
              <a:spcAft>
                <a:spcPct val="0"/>
              </a:spcAft>
              <a:defRPr>
                <a:solidFill>
                  <a:schemeClr val="tx1"/>
                </a:solidFill>
                <a:latin typeface="Calibri" pitchFamily="34" charset="0"/>
              </a:defRPr>
            </a:lvl8pPr>
            <a:lvl9pPr marL="3960038" indent="-232943" defTabSz="465887" eaLnBrk="0" fontAlgn="base" hangingPunct="0">
              <a:spcBef>
                <a:spcPct val="0"/>
              </a:spcBef>
              <a:spcAft>
                <a:spcPct val="0"/>
              </a:spcAft>
              <a:defRPr>
                <a:solidFill>
                  <a:schemeClr val="tx1"/>
                </a:solidFill>
                <a:latin typeface="Calibri" pitchFamily="34" charset="0"/>
              </a:defRPr>
            </a:lvl9pPr>
          </a:lstStyle>
          <a:p>
            <a:pPr eaLnBrk="1" hangingPunct="1"/>
            <a:fld id="{085C288C-64C2-452C-92F7-0AE8E567AFC8}" type="slidenum">
              <a:rPr lang="en-US">
                <a:solidFill>
                  <a:prstClr val="black"/>
                </a:solidFill>
              </a:rPr>
              <a:pPr eaLnBrk="1" hangingPunct="1"/>
              <a:t>4</a:t>
            </a:fld>
            <a:endParaRPr lang="en-US">
              <a:solidFill>
                <a:prstClr val="black"/>
              </a:solidFill>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75000"/>
              </a:spcBef>
            </a:pPr>
            <a:endParaRPr lang="en-US" baseline="0" dirty="0"/>
          </a:p>
        </p:txBody>
      </p:sp>
    </p:spTree>
    <p:extLst>
      <p:ext uri="{BB962C8B-B14F-4D97-AF65-F5344CB8AC3E}">
        <p14:creationId xmlns:p14="http://schemas.microsoft.com/office/powerpoint/2010/main" val="713555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defRPr>
            </a:lvl1pPr>
            <a:lvl2pPr marL="757066" indent="-291179" eaLnBrk="0" hangingPunct="0">
              <a:defRPr>
                <a:solidFill>
                  <a:schemeClr val="tx1"/>
                </a:solidFill>
                <a:latin typeface="Calibri" pitchFamily="34" charset="0"/>
              </a:defRPr>
            </a:lvl2pPr>
            <a:lvl3pPr marL="1164717" indent="-232943" eaLnBrk="0" hangingPunct="0">
              <a:defRPr>
                <a:solidFill>
                  <a:schemeClr val="tx1"/>
                </a:solidFill>
                <a:latin typeface="Calibri" pitchFamily="34" charset="0"/>
              </a:defRPr>
            </a:lvl3pPr>
            <a:lvl4pPr marL="1630604" indent="-232943" eaLnBrk="0" hangingPunct="0">
              <a:defRPr>
                <a:solidFill>
                  <a:schemeClr val="tx1"/>
                </a:solidFill>
                <a:latin typeface="Calibri" pitchFamily="34" charset="0"/>
              </a:defRPr>
            </a:lvl4pPr>
            <a:lvl5pPr marL="2096491" indent="-232943" eaLnBrk="0" hangingPunct="0">
              <a:defRPr>
                <a:solidFill>
                  <a:schemeClr val="tx1"/>
                </a:solidFill>
                <a:latin typeface="Calibri" pitchFamily="34" charset="0"/>
              </a:defRPr>
            </a:lvl5pPr>
            <a:lvl6pPr marL="2562377" indent="-232943" defTabSz="465887" eaLnBrk="0" fontAlgn="base" hangingPunct="0">
              <a:spcBef>
                <a:spcPct val="0"/>
              </a:spcBef>
              <a:spcAft>
                <a:spcPct val="0"/>
              </a:spcAft>
              <a:defRPr>
                <a:solidFill>
                  <a:schemeClr val="tx1"/>
                </a:solidFill>
                <a:latin typeface="Calibri" pitchFamily="34" charset="0"/>
              </a:defRPr>
            </a:lvl6pPr>
            <a:lvl7pPr marL="3028264" indent="-232943" defTabSz="465887" eaLnBrk="0" fontAlgn="base" hangingPunct="0">
              <a:spcBef>
                <a:spcPct val="0"/>
              </a:spcBef>
              <a:spcAft>
                <a:spcPct val="0"/>
              </a:spcAft>
              <a:defRPr>
                <a:solidFill>
                  <a:schemeClr val="tx1"/>
                </a:solidFill>
                <a:latin typeface="Calibri" pitchFamily="34" charset="0"/>
              </a:defRPr>
            </a:lvl7pPr>
            <a:lvl8pPr marL="3494151" indent="-232943" defTabSz="465887" eaLnBrk="0" fontAlgn="base" hangingPunct="0">
              <a:spcBef>
                <a:spcPct val="0"/>
              </a:spcBef>
              <a:spcAft>
                <a:spcPct val="0"/>
              </a:spcAft>
              <a:defRPr>
                <a:solidFill>
                  <a:schemeClr val="tx1"/>
                </a:solidFill>
                <a:latin typeface="Calibri" pitchFamily="34" charset="0"/>
              </a:defRPr>
            </a:lvl8pPr>
            <a:lvl9pPr marL="3960038" indent="-232943" defTabSz="465887" eaLnBrk="0" fontAlgn="base" hangingPunct="0">
              <a:spcBef>
                <a:spcPct val="0"/>
              </a:spcBef>
              <a:spcAft>
                <a:spcPct val="0"/>
              </a:spcAft>
              <a:defRPr>
                <a:solidFill>
                  <a:schemeClr val="tx1"/>
                </a:solidFill>
                <a:latin typeface="Calibri" pitchFamily="34" charset="0"/>
              </a:defRPr>
            </a:lvl9pPr>
          </a:lstStyle>
          <a:p>
            <a:pPr eaLnBrk="1" hangingPunct="1"/>
            <a:fld id="{085C288C-64C2-452C-92F7-0AE8E567AFC8}" type="slidenum">
              <a:rPr lang="en-US">
                <a:solidFill>
                  <a:prstClr val="black"/>
                </a:solidFill>
              </a:rPr>
              <a:pPr eaLnBrk="1" hangingPunct="1"/>
              <a:t>5</a:t>
            </a:fld>
            <a:endParaRPr lang="en-US">
              <a:solidFill>
                <a:prstClr val="black"/>
              </a:solidFill>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75000"/>
              </a:spcBef>
            </a:pPr>
            <a:endParaRPr lang="en-US" baseline="0" dirty="0"/>
          </a:p>
        </p:txBody>
      </p:sp>
    </p:spTree>
    <p:extLst>
      <p:ext uri="{BB962C8B-B14F-4D97-AF65-F5344CB8AC3E}">
        <p14:creationId xmlns:p14="http://schemas.microsoft.com/office/powerpoint/2010/main" val="886600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6</a:t>
            </a:fld>
            <a:endParaRPr lang="en-US"/>
          </a:p>
        </p:txBody>
      </p:sp>
    </p:spTree>
    <p:extLst>
      <p:ext uri="{BB962C8B-B14F-4D97-AF65-F5344CB8AC3E}">
        <p14:creationId xmlns:p14="http://schemas.microsoft.com/office/powerpoint/2010/main" val="2570952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603B9073-4934-4A18-B03D-7FA2DABDE591}" type="slidenum">
              <a:rPr lang="en-US" smtClean="0"/>
              <a:t>7</a:t>
            </a:fld>
            <a:endParaRPr lang="en-US" dirty="0"/>
          </a:p>
        </p:txBody>
      </p:sp>
    </p:spTree>
    <p:extLst>
      <p:ext uri="{BB962C8B-B14F-4D97-AF65-F5344CB8AC3E}">
        <p14:creationId xmlns:p14="http://schemas.microsoft.com/office/powerpoint/2010/main" val="3637307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8</a:t>
            </a:fld>
            <a:endParaRPr lang="en-US" dirty="0"/>
          </a:p>
        </p:txBody>
      </p:sp>
    </p:spTree>
    <p:extLst>
      <p:ext uri="{BB962C8B-B14F-4D97-AF65-F5344CB8AC3E}">
        <p14:creationId xmlns:p14="http://schemas.microsoft.com/office/powerpoint/2010/main" val="3244718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1A8971-5F0B-4911-87AC-F8CFD894A892}" type="slidenum">
              <a:rPr lang="en-US" smtClean="0"/>
              <a:t>11</a:t>
            </a:fld>
            <a:endParaRPr lang="en-US"/>
          </a:p>
        </p:txBody>
      </p:sp>
    </p:spTree>
    <p:extLst>
      <p:ext uri="{BB962C8B-B14F-4D97-AF65-F5344CB8AC3E}">
        <p14:creationId xmlns:p14="http://schemas.microsoft.com/office/powerpoint/2010/main" val="2856017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4286397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1203020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1257117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383500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2438400" y="6319447"/>
            <a:ext cx="27432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2350106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2438400" y="6319447"/>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2686677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2438400" y="6319447"/>
            <a:ext cx="27432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2599559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2438400" y="6319447"/>
            <a:ext cx="27432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2030695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438400" y="6319447"/>
            <a:ext cx="27432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2640345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2438400" y="6319447"/>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1829127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2438400" y="6319447"/>
            <a:ext cx="27432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63ECC8-719A-498E-B101-491B6A35558E}" type="slidenum">
              <a:rPr lang="en-US" smtClean="0"/>
              <a:t>‹#›</a:t>
            </a:fld>
            <a:endParaRPr lang="en-US"/>
          </a:p>
        </p:txBody>
      </p:sp>
    </p:spTree>
    <p:extLst>
      <p:ext uri="{BB962C8B-B14F-4D97-AF65-F5344CB8AC3E}">
        <p14:creationId xmlns:p14="http://schemas.microsoft.com/office/powerpoint/2010/main" val="3194733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63ECC8-719A-498E-B101-491B6A35558E}" type="slidenum">
              <a:rPr lang="en-US" smtClean="0"/>
              <a:t>‹#›</a:t>
            </a:fld>
            <a:endParaRPr lang="en-US"/>
          </a:p>
        </p:txBody>
      </p:sp>
      <p:pic>
        <p:nvPicPr>
          <p:cNvPr id="8" name="Picture 7"/>
          <p:cNvPicPr>
            <a:picLocks noSelect="1" noChangeAspect="1"/>
          </p:cNvPicPr>
          <p:nvPr userDrawn="1"/>
        </p:nvPicPr>
        <p:blipFill>
          <a:blip r:embed="rId13">
            <a:extLst>
              <a:ext uri="{28A0092B-C50C-407E-A947-70E740481C1C}">
                <a14:useLocalDpi xmlns:a14="http://schemas.microsoft.com/office/drawing/2010/main" val="0"/>
              </a:ext>
            </a:extLst>
          </a:blip>
          <a:stretch>
            <a:fillRect/>
          </a:stretch>
        </p:blipFill>
        <p:spPr>
          <a:xfrm>
            <a:off x="115325" y="5796743"/>
            <a:ext cx="1810669" cy="1030313"/>
          </a:xfrm>
          <a:prstGeom prst="rect">
            <a:avLst/>
          </a:prstGeom>
        </p:spPr>
      </p:pic>
    </p:spTree>
    <p:extLst>
      <p:ext uri="{BB962C8B-B14F-4D97-AF65-F5344CB8AC3E}">
        <p14:creationId xmlns:p14="http://schemas.microsoft.com/office/powerpoint/2010/main" val="2338593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ensus.gov/data/what-is-data-census-gov/guidance-for-data-users/transition-from-dataferrett.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hyperlink" Target="https://public.govdelivery.com/accounts/USCENSUS/signup/1545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hyperlink" Target="https://www.census.gov/data/what-is-data-census-gov/guidance-for-data-users/how-to-materials-for-using-the-microdata-access.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hyperlink" Target="mailto:ced.cedsci.outreach@census.gov" TargetMode="External"/><Relationship Id="rId4" Type="http://schemas.openxmlformats.org/officeDocument/2006/relationships/hyperlink" Target="mailto:census.data@census.gov"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627" y="1262858"/>
            <a:ext cx="11766740" cy="1263474"/>
          </a:xfrm>
        </p:spPr>
        <p:txBody>
          <a:bodyPr>
            <a:normAutofit fontScale="90000"/>
          </a:bodyPr>
          <a:lstStyle/>
          <a:p>
            <a:r>
              <a:rPr lang="en-US" dirty="0">
                <a:solidFill>
                  <a:schemeClr val="tx2"/>
                </a:solidFill>
              </a:rPr>
              <a:t>Creating Customized Tables: </a:t>
            </a:r>
            <a:br>
              <a:rPr lang="en-US" dirty="0">
                <a:solidFill>
                  <a:schemeClr val="tx2"/>
                </a:solidFill>
              </a:rPr>
            </a:br>
            <a:r>
              <a:rPr lang="en-US" dirty="0">
                <a:solidFill>
                  <a:schemeClr val="tx2"/>
                </a:solidFill>
              </a:rPr>
              <a:t>Microdata Access Tool in data.census.gov</a:t>
            </a:r>
          </a:p>
        </p:txBody>
      </p:sp>
      <p:sp>
        <p:nvSpPr>
          <p:cNvPr id="9" name="Subtitle 2">
            <a:extLst>
              <a:ext uri="{FF2B5EF4-FFF2-40B4-BE49-F238E27FC236}">
                <a16:creationId xmlns:a16="http://schemas.microsoft.com/office/drawing/2014/main" id="{59988B5F-4585-421A-BD14-536951D19F2F}"/>
              </a:ext>
            </a:extLst>
          </p:cNvPr>
          <p:cNvSpPr txBox="1">
            <a:spLocks/>
          </p:cNvSpPr>
          <p:nvPr/>
        </p:nvSpPr>
        <p:spPr>
          <a:xfrm>
            <a:off x="1464933" y="2788386"/>
            <a:ext cx="9262129" cy="165576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000" b="1" dirty="0">
                <a:solidFill>
                  <a:srgbClr val="FF7043"/>
                </a:solidFill>
              </a:rPr>
              <a:t>Southern Demographic Association </a:t>
            </a:r>
            <a:endParaRPr lang="en-US" sz="3000" dirty="0">
              <a:solidFill>
                <a:srgbClr val="0070C0"/>
              </a:solidFill>
            </a:endParaRPr>
          </a:p>
        </p:txBody>
      </p:sp>
      <p:sp>
        <p:nvSpPr>
          <p:cNvPr id="6" name="Subtitle 2">
            <a:extLst>
              <a:ext uri="{FF2B5EF4-FFF2-40B4-BE49-F238E27FC236}">
                <a16:creationId xmlns:a16="http://schemas.microsoft.com/office/drawing/2014/main" id="{03CF4634-74D7-491E-A9A4-0729B51CE37E}"/>
              </a:ext>
            </a:extLst>
          </p:cNvPr>
          <p:cNvSpPr txBox="1">
            <a:spLocks/>
          </p:cNvSpPr>
          <p:nvPr/>
        </p:nvSpPr>
        <p:spPr>
          <a:xfrm>
            <a:off x="1791750" y="4042512"/>
            <a:ext cx="8608494" cy="54495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600" dirty="0">
                <a:solidFill>
                  <a:srgbClr val="44546A"/>
                </a:solidFill>
              </a:rPr>
              <a:t>October 18, 2022</a:t>
            </a:r>
          </a:p>
          <a:p>
            <a:pPr algn="l" fontAlgn="base"/>
            <a:endParaRPr lang="en-US" sz="2600" dirty="0">
              <a:solidFill>
                <a:srgbClr val="0070C0"/>
              </a:solidFill>
            </a:endParaRPr>
          </a:p>
        </p:txBody>
      </p:sp>
      <p:sp>
        <p:nvSpPr>
          <p:cNvPr id="10" name="Subtitle 2">
            <a:extLst>
              <a:ext uri="{FF2B5EF4-FFF2-40B4-BE49-F238E27FC236}">
                <a16:creationId xmlns:a16="http://schemas.microsoft.com/office/drawing/2014/main" id="{CAC77A40-11F9-4B4F-ABEC-22798B7B5020}"/>
              </a:ext>
            </a:extLst>
          </p:cNvPr>
          <p:cNvSpPr>
            <a:spLocks noGrp="1"/>
          </p:cNvSpPr>
          <p:nvPr>
            <p:ph type="subTitle" idx="1"/>
          </p:nvPr>
        </p:nvSpPr>
        <p:spPr>
          <a:xfrm>
            <a:off x="2455332" y="4826588"/>
            <a:ext cx="7281335" cy="1655762"/>
          </a:xfrm>
        </p:spPr>
        <p:txBody>
          <a:bodyPr vert="horz" lIns="91440" tIns="45720" rIns="91440" bIns="45720" rtlCol="0" anchor="t">
            <a:normAutofit/>
          </a:bodyPr>
          <a:lstStyle/>
          <a:p>
            <a:r>
              <a:rPr lang="en-US" dirty="0"/>
              <a:t>Ron Williams</a:t>
            </a:r>
          </a:p>
          <a:p>
            <a:pPr fontAlgn="base">
              <a:spcBef>
                <a:spcPts val="0"/>
              </a:spcBef>
            </a:pPr>
            <a:r>
              <a:rPr lang="en-US" dirty="0"/>
              <a:t>Center for Enterprise Dissemination</a:t>
            </a:r>
          </a:p>
          <a:p>
            <a:pPr fontAlgn="base">
              <a:spcBef>
                <a:spcPts val="0"/>
              </a:spcBef>
            </a:pPr>
            <a:r>
              <a:rPr lang="en-US" dirty="0"/>
              <a:t>Dissemination Outreach Branch</a:t>
            </a:r>
            <a:br>
              <a:rPr lang="en-US" dirty="0"/>
            </a:br>
            <a:r>
              <a:rPr lang="en-US" dirty="0"/>
              <a:t>U.S. Census Bureau</a:t>
            </a:r>
          </a:p>
        </p:txBody>
      </p:sp>
      <p:sp>
        <p:nvSpPr>
          <p:cNvPr id="4" name="Slide Number Placeholder 3"/>
          <p:cNvSpPr>
            <a:spLocks noGrp="1"/>
          </p:cNvSpPr>
          <p:nvPr>
            <p:ph type="sldNum" sz="quarter" idx="12"/>
          </p:nvPr>
        </p:nvSpPr>
        <p:spPr/>
        <p:txBody>
          <a:bodyPr/>
          <a:lstStyle/>
          <a:p>
            <a:fld id="{FC63ECC8-719A-498E-B101-491B6A35558E}" type="slidenum">
              <a:rPr lang="en-US" smtClean="0"/>
              <a:t>1</a:t>
            </a:fld>
            <a:endParaRPr lang="en-US" dirty="0"/>
          </a:p>
        </p:txBody>
      </p:sp>
    </p:spTree>
    <p:extLst>
      <p:ext uri="{BB962C8B-B14F-4D97-AF65-F5344CB8AC3E}">
        <p14:creationId xmlns:p14="http://schemas.microsoft.com/office/powerpoint/2010/main" val="141482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FE84F9E-0E54-48D5-9ED4-90E4986D76D6}"/>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12" name="TextBox 11"/>
          <p:cNvSpPr txBox="1"/>
          <p:nvPr/>
        </p:nvSpPr>
        <p:spPr>
          <a:xfrm>
            <a:off x="396089" y="303459"/>
            <a:ext cx="11549481" cy="492443"/>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600" b="1" dirty="0">
                <a:latin typeface="+mj-lt"/>
                <a:cs typeface="Arial" panose="020B0604020202020204" pitchFamily="34" charset="0"/>
              </a:rPr>
              <a:t>Visit Microdata Access at data.census.gov/</a:t>
            </a:r>
            <a:r>
              <a:rPr lang="en-US" sz="2600" b="1" dirty="0" err="1">
                <a:latin typeface="+mj-lt"/>
                <a:cs typeface="Arial" panose="020B0604020202020204" pitchFamily="34" charset="0"/>
              </a:rPr>
              <a:t>mdat</a:t>
            </a:r>
            <a:endParaRPr lang="en-US" sz="2600" b="1" dirty="0">
              <a:latin typeface="+mj-lt"/>
              <a:cs typeface="Arial" panose="020B0604020202020204" pitchFamily="34" charset="0"/>
            </a:endParaRPr>
          </a:p>
        </p:txBody>
      </p:sp>
      <p:pic>
        <p:nvPicPr>
          <p:cNvPr id="3" name="Picture 2" descr="Screenshot of landing page of data.census.gov/mdat">
            <a:extLst>
              <a:ext uri="{FF2B5EF4-FFF2-40B4-BE49-F238E27FC236}">
                <a16:creationId xmlns:a16="http://schemas.microsoft.com/office/drawing/2014/main" id="{3875A061-9C44-47AD-9238-531722B10055}"/>
              </a:ext>
            </a:extLst>
          </p:cNvPr>
          <p:cNvPicPr>
            <a:picLocks noChangeAspect="1"/>
          </p:cNvPicPr>
          <p:nvPr/>
        </p:nvPicPr>
        <p:blipFill>
          <a:blip r:embed="rId2"/>
          <a:stretch>
            <a:fillRect/>
          </a:stretch>
        </p:blipFill>
        <p:spPr>
          <a:xfrm>
            <a:off x="1420572" y="989972"/>
            <a:ext cx="9110137" cy="4839760"/>
          </a:xfrm>
          <a:prstGeom prst="rect">
            <a:avLst/>
          </a:prstGeom>
          <a:ln w="9525">
            <a:solidFill>
              <a:schemeClr val="tx1"/>
            </a:solidFill>
          </a:ln>
        </p:spPr>
      </p:pic>
      <p:sp>
        <p:nvSpPr>
          <p:cNvPr id="9" name="TextBox 8"/>
          <p:cNvSpPr txBox="1"/>
          <p:nvPr/>
        </p:nvSpPr>
        <p:spPr>
          <a:xfrm>
            <a:off x="879642" y="6005271"/>
            <a:ext cx="10191998" cy="369332"/>
          </a:xfrm>
          <a:prstGeom prst="rect">
            <a:avLst/>
          </a:prstGeom>
          <a:noFill/>
        </p:spPr>
        <p:txBody>
          <a:bodyPr wrap="square" rtlCol="0">
            <a:spAutoFit/>
          </a:bodyPr>
          <a:lstStyle/>
          <a:p>
            <a:pPr algn="ctr"/>
            <a:r>
              <a:rPr lang="en-US" dirty="0">
                <a:solidFill>
                  <a:schemeClr val="tx2"/>
                </a:solidFill>
                <a:cs typeface="Arial" panose="020B0604020202020204" pitchFamily="34" charset="0"/>
              </a:rPr>
              <a:t>data.census.gov/</a:t>
            </a:r>
            <a:r>
              <a:rPr lang="en-US" dirty="0" err="1">
                <a:solidFill>
                  <a:schemeClr val="tx2"/>
                </a:solidFill>
                <a:cs typeface="Arial" panose="020B0604020202020204" pitchFamily="34" charset="0"/>
              </a:rPr>
              <a:t>mdat</a:t>
            </a:r>
            <a:endParaRPr lang="en-US" dirty="0">
              <a:solidFill>
                <a:schemeClr val="tx2"/>
              </a:solidFill>
              <a:cs typeface="Arial" panose="020B0604020202020204" pitchFamily="34" charset="0"/>
            </a:endParaRPr>
          </a:p>
        </p:txBody>
      </p:sp>
      <p:sp>
        <p:nvSpPr>
          <p:cNvPr id="10" name="Rectangle 9">
            <a:extLst>
              <a:ext uri="{C183D7F6-B498-43B3-948B-1728B52AA6E4}">
                <adec:decorative xmlns:adec="http://schemas.microsoft.com/office/drawing/2017/decorative" val="1"/>
              </a:ext>
            </a:extLst>
          </p:cNvPr>
          <p:cNvSpPr/>
          <p:nvPr/>
        </p:nvSpPr>
        <p:spPr>
          <a:xfrm>
            <a:off x="2426893" y="1214358"/>
            <a:ext cx="1508656" cy="259001"/>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10</a:t>
            </a:fld>
            <a:endParaRPr lang="en-US" dirty="0"/>
          </a:p>
        </p:txBody>
      </p:sp>
    </p:spTree>
    <p:extLst>
      <p:ext uri="{BB962C8B-B14F-4D97-AF65-F5344CB8AC3E}">
        <p14:creationId xmlns:p14="http://schemas.microsoft.com/office/powerpoint/2010/main" val="3058709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2">
            <a:extLst>
              <a:ext uri="{FF2B5EF4-FFF2-40B4-BE49-F238E27FC236}">
                <a16:creationId xmlns:a16="http://schemas.microsoft.com/office/drawing/2014/main" id="{6E6B2526-31A6-4425-A08C-C6530035713C}"/>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6" name="TextBox 5"/>
          <p:cNvSpPr txBox="1"/>
          <p:nvPr/>
        </p:nvSpPr>
        <p:spPr>
          <a:xfrm>
            <a:off x="321258" y="128594"/>
            <a:ext cx="11549481" cy="1800493"/>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latin typeface="+mj-lt"/>
                <a:cs typeface="Arial" panose="020B0604020202020204" pitchFamily="34" charset="0"/>
              </a:rPr>
              <a:t>Choose Dataset and Vintage</a:t>
            </a:r>
            <a:r>
              <a:rPr lang="en-US" sz="2400" dirty="0">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Dataset – </a:t>
            </a:r>
            <a:r>
              <a:rPr lang="en-US" sz="2400" b="1" dirty="0">
                <a:latin typeface="+mj-lt"/>
                <a:cs typeface="Arial" panose="020B0604020202020204" pitchFamily="34" charset="0"/>
              </a:rPr>
              <a:t>CPS Annual Social and Economic (March) Supplement</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Vintage – </a:t>
            </a:r>
            <a:r>
              <a:rPr lang="en-US" sz="2400" b="1" dirty="0">
                <a:latin typeface="+mj-lt"/>
                <a:cs typeface="Arial" panose="020B0604020202020204" pitchFamily="34" charset="0"/>
              </a:rPr>
              <a:t>MAR 2021</a:t>
            </a:r>
            <a:r>
              <a:rPr lang="en-US" sz="2400" dirty="0">
                <a:latin typeface="+mj-lt"/>
                <a:cs typeface="Arial" panose="020B0604020202020204" pitchFamily="34" charset="0"/>
              </a:rPr>
              <a:t> </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Click </a:t>
            </a:r>
            <a:r>
              <a:rPr lang="en-US" sz="2400" b="1" dirty="0">
                <a:latin typeface="+mj-lt"/>
                <a:cs typeface="Arial" panose="020B0604020202020204" pitchFamily="34" charset="0"/>
              </a:rPr>
              <a:t>Next</a:t>
            </a:r>
            <a:r>
              <a:rPr lang="en-US" sz="2400" dirty="0">
                <a:latin typeface="+mj-lt"/>
                <a:cs typeface="Arial" panose="020B0604020202020204" pitchFamily="34" charset="0"/>
              </a:rPr>
              <a:t> in the lower right</a:t>
            </a:r>
            <a:endParaRPr lang="en-US" sz="2400" dirty="0">
              <a:latin typeface="Arial" panose="020B0604020202020204" pitchFamily="34" charset="0"/>
              <a:cs typeface="Arial" panose="020B0604020202020204" pitchFamily="34" charset="0"/>
            </a:endParaRPr>
          </a:p>
        </p:txBody>
      </p:sp>
      <p:pic>
        <p:nvPicPr>
          <p:cNvPr id="3" name="Picture 2" descr="Screenshot showing the selections of &quot;CPS Annual Social and Economic (March) Supplement&quot; and &quot;MAR 2021&quot; from the drop-down menus on the landing page of data.census.gov.">
            <a:extLst>
              <a:ext uri="{FF2B5EF4-FFF2-40B4-BE49-F238E27FC236}">
                <a16:creationId xmlns:a16="http://schemas.microsoft.com/office/drawing/2014/main" id="{6510CA99-F728-466D-9952-E3DCD9F2B7CB}"/>
              </a:ext>
            </a:extLst>
          </p:cNvPr>
          <p:cNvPicPr>
            <a:picLocks noChangeAspect="1"/>
          </p:cNvPicPr>
          <p:nvPr/>
        </p:nvPicPr>
        <p:blipFill rotWithShape="1">
          <a:blip r:embed="rId3"/>
          <a:srcRect l="414" t="12770"/>
          <a:stretch/>
        </p:blipFill>
        <p:spPr>
          <a:xfrm>
            <a:off x="1455672" y="2001352"/>
            <a:ext cx="8109846" cy="4010146"/>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11</a:t>
            </a:fld>
            <a:endParaRPr lang="en-US" dirty="0"/>
          </a:p>
        </p:txBody>
      </p:sp>
      <p:sp>
        <p:nvSpPr>
          <p:cNvPr id="9" name="Rectangle 8">
            <a:extLst>
              <a:ext uri="{C183D7F6-B498-43B3-948B-1728B52AA6E4}">
                <adec:decorative xmlns:adec="http://schemas.microsoft.com/office/drawing/2017/decorative" val="1"/>
              </a:ext>
            </a:extLst>
          </p:cNvPr>
          <p:cNvSpPr/>
          <p:nvPr/>
        </p:nvSpPr>
        <p:spPr>
          <a:xfrm>
            <a:off x="4279121" y="3253776"/>
            <a:ext cx="4429683" cy="350448"/>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C183D7F6-B498-43B3-948B-1728B52AA6E4}">
                <adec:decorative xmlns:adec="http://schemas.microsoft.com/office/drawing/2017/decorative" val="1"/>
              </a:ext>
            </a:extLst>
          </p:cNvPr>
          <p:cNvSpPr/>
          <p:nvPr/>
        </p:nvSpPr>
        <p:spPr>
          <a:xfrm>
            <a:off x="4280504" y="4384071"/>
            <a:ext cx="4428300" cy="348204"/>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C183D7F6-B498-43B3-948B-1728B52AA6E4}">
                <adec:decorative xmlns:adec="http://schemas.microsoft.com/office/drawing/2017/decorative" val="1"/>
              </a:ext>
            </a:extLst>
          </p:cNvPr>
          <p:cNvSpPr/>
          <p:nvPr/>
        </p:nvSpPr>
        <p:spPr>
          <a:xfrm>
            <a:off x="7899536" y="5481364"/>
            <a:ext cx="809268" cy="327765"/>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0317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A82D997B-DD77-44C7-A498-255FD32B6AC5}"/>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9" name="TextBox 8"/>
          <p:cNvSpPr txBox="1"/>
          <p:nvPr/>
        </p:nvSpPr>
        <p:spPr>
          <a:xfrm>
            <a:off x="321258" y="128594"/>
            <a:ext cx="11549481" cy="830997"/>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latin typeface="+mj-lt"/>
                <a:cs typeface="Arial" panose="020B0604020202020204" pitchFamily="34" charset="0"/>
              </a:rPr>
              <a:t>Search for Variables</a:t>
            </a:r>
            <a:r>
              <a:rPr lang="en-US" sz="2400" dirty="0">
                <a:latin typeface="+mj-lt"/>
                <a:cs typeface="Arial" panose="020B0604020202020204" pitchFamily="34" charset="0"/>
              </a:rPr>
              <a:t>: Use the search box below “Variable” or “Label” to find your variables of interest</a:t>
            </a:r>
            <a:endParaRPr lang="en-US" sz="2400" b="1" dirty="0">
              <a:latin typeface="+mj-lt"/>
              <a:cs typeface="Arial" panose="020B0604020202020204" pitchFamily="34" charset="0"/>
            </a:endParaRPr>
          </a:p>
        </p:txBody>
      </p:sp>
      <p:pic>
        <p:nvPicPr>
          <p:cNvPr id="5" name="Picture 4" descr="Screenshot of the &quot;Select Variables&quot; page of data.census.gov/mdat. There are search menus at the top of the column for &quot;Variable&quot; and &quot;Label&quot; that allow you to search the contents of those panels.">
            <a:extLst>
              <a:ext uri="{FF2B5EF4-FFF2-40B4-BE49-F238E27FC236}">
                <a16:creationId xmlns:a16="http://schemas.microsoft.com/office/drawing/2014/main" id="{ECDB1DC0-8BC8-4670-BF84-B80BF8AC2E90}"/>
              </a:ext>
            </a:extLst>
          </p:cNvPr>
          <p:cNvPicPr>
            <a:picLocks noChangeAspect="1"/>
          </p:cNvPicPr>
          <p:nvPr/>
        </p:nvPicPr>
        <p:blipFill>
          <a:blip r:embed="rId2"/>
          <a:stretch>
            <a:fillRect/>
          </a:stretch>
        </p:blipFill>
        <p:spPr>
          <a:xfrm>
            <a:off x="2348048" y="1086041"/>
            <a:ext cx="7495899" cy="5124262"/>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12</a:t>
            </a:fld>
            <a:endParaRPr lang="en-US" dirty="0"/>
          </a:p>
        </p:txBody>
      </p:sp>
      <p:sp>
        <p:nvSpPr>
          <p:cNvPr id="12" name="Rectangle 11">
            <a:extLst>
              <a:ext uri="{C183D7F6-B498-43B3-948B-1728B52AA6E4}">
                <adec:decorative xmlns:adec="http://schemas.microsoft.com/office/drawing/2017/decorative" val="1"/>
              </a:ext>
            </a:extLst>
          </p:cNvPr>
          <p:cNvSpPr/>
          <p:nvPr/>
        </p:nvSpPr>
        <p:spPr>
          <a:xfrm>
            <a:off x="4274082" y="3893507"/>
            <a:ext cx="1368794" cy="20417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6CAEC6-7EA6-4BAF-BB0C-6A7585966E3D}"/>
              </a:ext>
              <a:ext uri="{C183D7F6-B498-43B3-948B-1728B52AA6E4}">
                <adec:decorative xmlns:adec="http://schemas.microsoft.com/office/drawing/2017/decorative" val="1"/>
              </a:ext>
            </a:extLst>
          </p:cNvPr>
          <p:cNvSpPr/>
          <p:nvPr/>
        </p:nvSpPr>
        <p:spPr>
          <a:xfrm>
            <a:off x="3205290" y="3896767"/>
            <a:ext cx="893212" cy="20417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8583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B56DB67C-7CAD-4DEB-8CDF-16CA9AE6FAC0}"/>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9" name="TextBox 8"/>
          <p:cNvSpPr txBox="1"/>
          <p:nvPr/>
        </p:nvSpPr>
        <p:spPr>
          <a:xfrm>
            <a:off x="321258" y="128594"/>
            <a:ext cx="11549481" cy="1800493"/>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latin typeface="+mj-lt"/>
                <a:cs typeface="Arial" panose="020B0604020202020204" pitchFamily="34" charset="0"/>
              </a:rPr>
              <a:t>Select variable for Sex</a:t>
            </a:r>
            <a:r>
              <a:rPr lang="en-US" sz="2400" dirty="0">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Type “A_SEX” in the Variable search box or type “Sex” in the label search box</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Click the Details link to view possible values for this variable</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Check the box to the left of A_SEX to add the variable to data cart</a:t>
            </a:r>
          </a:p>
        </p:txBody>
      </p:sp>
      <p:pic>
        <p:nvPicPr>
          <p:cNvPr id="5" name="Picture 4" descr="Screenshot showing &quot;A_SEX&quot; entered into the variable search box, and &quot;sex&quot; entered into the label search box. The check box for the variable &quot;A_SEX&quot; has been selected.">
            <a:extLst>
              <a:ext uri="{FF2B5EF4-FFF2-40B4-BE49-F238E27FC236}">
                <a16:creationId xmlns:a16="http://schemas.microsoft.com/office/drawing/2014/main" id="{5C433CA8-E1FE-4851-8AC2-14B00376DD42}"/>
              </a:ext>
            </a:extLst>
          </p:cNvPr>
          <p:cNvPicPr>
            <a:picLocks noChangeAspect="1"/>
          </p:cNvPicPr>
          <p:nvPr/>
        </p:nvPicPr>
        <p:blipFill rotWithShape="1">
          <a:blip r:embed="rId2"/>
          <a:srcRect t="22318" b="4038"/>
          <a:stretch/>
        </p:blipFill>
        <p:spPr>
          <a:xfrm>
            <a:off x="972729" y="1929087"/>
            <a:ext cx="8915550" cy="4009197"/>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13</a:t>
            </a:fld>
            <a:endParaRPr lang="en-US" dirty="0"/>
          </a:p>
        </p:txBody>
      </p:sp>
      <p:sp>
        <p:nvSpPr>
          <p:cNvPr id="8" name="Rectangle 7">
            <a:extLst>
              <a:ext uri="{C183D7F6-B498-43B3-948B-1728B52AA6E4}">
                <adec:decorative xmlns:adec="http://schemas.microsoft.com/office/drawing/2017/decorative" val="1"/>
              </a:ext>
            </a:extLst>
          </p:cNvPr>
          <p:cNvSpPr/>
          <p:nvPr/>
        </p:nvSpPr>
        <p:spPr>
          <a:xfrm>
            <a:off x="3116665" y="3636132"/>
            <a:ext cx="1533210" cy="241627"/>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C183D7F6-B498-43B3-948B-1728B52AA6E4}">
                <adec:decorative xmlns:adec="http://schemas.microsoft.com/office/drawing/2017/decorative" val="1"/>
              </a:ext>
            </a:extLst>
          </p:cNvPr>
          <p:cNvSpPr/>
          <p:nvPr/>
        </p:nvSpPr>
        <p:spPr>
          <a:xfrm>
            <a:off x="1963270" y="3636133"/>
            <a:ext cx="958781" cy="241627"/>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C183D7F6-B498-43B3-948B-1728B52AA6E4}">
                <adec:decorative xmlns:adec="http://schemas.microsoft.com/office/drawing/2017/decorative" val="1"/>
              </a:ext>
            </a:extLst>
          </p:cNvPr>
          <p:cNvSpPr/>
          <p:nvPr/>
        </p:nvSpPr>
        <p:spPr>
          <a:xfrm>
            <a:off x="1450885" y="3877760"/>
            <a:ext cx="279345" cy="24383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C183D7F6-B498-43B3-948B-1728B52AA6E4}">
                <adec:decorative xmlns:adec="http://schemas.microsoft.com/office/drawing/2017/decorative" val="1"/>
              </a:ext>
            </a:extLst>
          </p:cNvPr>
          <p:cNvCxnSpPr>
            <a:cxnSpLocks/>
          </p:cNvCxnSpPr>
          <p:nvPr/>
        </p:nvCxnSpPr>
        <p:spPr>
          <a:xfrm flipH="1">
            <a:off x="5938284" y="4177299"/>
            <a:ext cx="627736" cy="405334"/>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91D3D02-1E1F-45D2-8CFA-644925EEAA39}"/>
              </a:ext>
              <a:ext uri="{C183D7F6-B498-43B3-948B-1728B52AA6E4}">
                <adec:decorative xmlns:adec="http://schemas.microsoft.com/office/drawing/2017/decorative" val="1"/>
              </a:ext>
            </a:extLst>
          </p:cNvPr>
          <p:cNvSpPr/>
          <p:nvPr/>
        </p:nvSpPr>
        <p:spPr>
          <a:xfrm>
            <a:off x="6688107" y="3893279"/>
            <a:ext cx="1092044" cy="241627"/>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229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B56DB67C-7CAD-4DEB-8CDF-16CA9AE6FAC0}"/>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9" name="TextBox 8"/>
          <p:cNvSpPr txBox="1"/>
          <p:nvPr/>
        </p:nvSpPr>
        <p:spPr>
          <a:xfrm>
            <a:off x="321258" y="128594"/>
            <a:ext cx="11549481" cy="1800493"/>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latin typeface="+mj-lt"/>
                <a:cs typeface="Arial" panose="020B0604020202020204" pitchFamily="34" charset="0"/>
              </a:rPr>
              <a:t>Select variable for Disability</a:t>
            </a:r>
            <a:r>
              <a:rPr lang="en-US" sz="2400" dirty="0">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Type “PRDISFLG” in the Variable search box or type “Disability” in the label search box</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Click the Details link to view possible values for this variable</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Check the box to the left of PRDISFLG to add the variable to data cart</a:t>
            </a:r>
          </a:p>
        </p:txBody>
      </p:sp>
      <p:pic>
        <p:nvPicPr>
          <p:cNvPr id="15" name="Picture 14" descr="Screenshot showing &quot;PRDISFLG&quot; entered into the variable search box, and &quot;Disability&quot; entered into the label search box. The check box for the variable &quot;PRDISFLG&quot; has been selected.">
            <a:extLst>
              <a:ext uri="{FF2B5EF4-FFF2-40B4-BE49-F238E27FC236}">
                <a16:creationId xmlns:a16="http://schemas.microsoft.com/office/drawing/2014/main" id="{B6812328-56E4-4B70-B26A-C1356CED1BD4}"/>
              </a:ext>
            </a:extLst>
          </p:cNvPr>
          <p:cNvPicPr>
            <a:picLocks noChangeAspect="1"/>
          </p:cNvPicPr>
          <p:nvPr/>
        </p:nvPicPr>
        <p:blipFill>
          <a:blip r:embed="rId2"/>
          <a:stretch>
            <a:fillRect/>
          </a:stretch>
        </p:blipFill>
        <p:spPr>
          <a:xfrm>
            <a:off x="972729" y="1929086"/>
            <a:ext cx="9150592" cy="4019829"/>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14</a:t>
            </a:fld>
            <a:endParaRPr lang="en-US" dirty="0"/>
          </a:p>
        </p:txBody>
      </p:sp>
      <p:sp>
        <p:nvSpPr>
          <p:cNvPr id="8" name="Rectangle 7">
            <a:extLst>
              <a:ext uri="{C183D7F6-B498-43B3-948B-1728B52AA6E4}">
                <adec:decorative xmlns:adec="http://schemas.microsoft.com/office/drawing/2017/decorative" val="1"/>
              </a:ext>
            </a:extLst>
          </p:cNvPr>
          <p:cNvSpPr/>
          <p:nvPr/>
        </p:nvSpPr>
        <p:spPr>
          <a:xfrm>
            <a:off x="3190012" y="3540943"/>
            <a:ext cx="1533210" cy="241627"/>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C183D7F6-B498-43B3-948B-1728B52AA6E4}">
                <adec:decorative xmlns:adec="http://schemas.microsoft.com/office/drawing/2017/decorative" val="1"/>
              </a:ext>
            </a:extLst>
          </p:cNvPr>
          <p:cNvSpPr/>
          <p:nvPr/>
        </p:nvSpPr>
        <p:spPr>
          <a:xfrm>
            <a:off x="1999944" y="3538522"/>
            <a:ext cx="958781" cy="241627"/>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C183D7F6-B498-43B3-948B-1728B52AA6E4}">
                <adec:decorative xmlns:adec="http://schemas.microsoft.com/office/drawing/2017/decorative" val="1"/>
              </a:ext>
            </a:extLst>
          </p:cNvPr>
          <p:cNvSpPr/>
          <p:nvPr/>
        </p:nvSpPr>
        <p:spPr>
          <a:xfrm>
            <a:off x="1467999" y="3780149"/>
            <a:ext cx="279345" cy="24383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C183D7F6-B498-43B3-948B-1728B52AA6E4}">
                <adec:decorative xmlns:adec="http://schemas.microsoft.com/office/drawing/2017/decorative" val="1"/>
              </a:ext>
            </a:extLst>
          </p:cNvPr>
          <p:cNvCxnSpPr>
            <a:cxnSpLocks/>
          </p:cNvCxnSpPr>
          <p:nvPr/>
        </p:nvCxnSpPr>
        <p:spPr>
          <a:xfrm flipH="1">
            <a:off x="6496152" y="4123511"/>
            <a:ext cx="302414" cy="309129"/>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91D3D02-1E1F-45D2-8CFA-644925EEAA39}"/>
              </a:ext>
              <a:ext uri="{C183D7F6-B498-43B3-948B-1728B52AA6E4}">
                <adec:decorative xmlns:adec="http://schemas.microsoft.com/office/drawing/2017/decorative" val="1"/>
              </a:ext>
            </a:extLst>
          </p:cNvPr>
          <p:cNvSpPr/>
          <p:nvPr/>
        </p:nvSpPr>
        <p:spPr>
          <a:xfrm>
            <a:off x="6837247" y="3781254"/>
            <a:ext cx="1092044" cy="241627"/>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391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B56DB67C-7CAD-4DEB-8CDF-16CA9AE6FAC0}"/>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9" name="TextBox 8"/>
          <p:cNvSpPr txBox="1"/>
          <p:nvPr/>
        </p:nvSpPr>
        <p:spPr>
          <a:xfrm>
            <a:off x="321258" y="128594"/>
            <a:ext cx="11549481" cy="1723549"/>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latin typeface="+mj-lt"/>
                <a:cs typeface="Arial" panose="020B0604020202020204" pitchFamily="34" charset="0"/>
              </a:rPr>
              <a:t>Select variable for Health Insurance</a:t>
            </a:r>
            <a:r>
              <a:rPr lang="en-US" sz="2400" dirty="0">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Type “NOW_COV” in the Variable search box or type “health insurance” in the label search box</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Check the box to the left of NOW_COV to add the variable to data cart</a:t>
            </a:r>
          </a:p>
        </p:txBody>
      </p:sp>
      <p:pic>
        <p:nvPicPr>
          <p:cNvPr id="3" name="Picture 2" descr="Screenshot showing &quot;NOW_COV&quot; entered into the variable search box, and &quot;Health insurance&quot; entered into the label search box. The check box for the variable &quot;NOW_COV&quot; has been selected.">
            <a:extLst>
              <a:ext uri="{FF2B5EF4-FFF2-40B4-BE49-F238E27FC236}">
                <a16:creationId xmlns:a16="http://schemas.microsoft.com/office/drawing/2014/main" id="{D8C36F4C-2456-4E6A-8651-BA831B1BE50B}"/>
              </a:ext>
            </a:extLst>
          </p:cNvPr>
          <p:cNvPicPr>
            <a:picLocks noChangeAspect="1"/>
          </p:cNvPicPr>
          <p:nvPr/>
        </p:nvPicPr>
        <p:blipFill>
          <a:blip r:embed="rId2"/>
          <a:stretch>
            <a:fillRect/>
          </a:stretch>
        </p:blipFill>
        <p:spPr>
          <a:xfrm>
            <a:off x="972728" y="1929085"/>
            <a:ext cx="8984071" cy="4000495"/>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15</a:t>
            </a:fld>
            <a:endParaRPr lang="en-US" dirty="0"/>
          </a:p>
        </p:txBody>
      </p:sp>
      <p:sp>
        <p:nvSpPr>
          <p:cNvPr id="8" name="Rectangle 7">
            <a:extLst>
              <a:ext uri="{C183D7F6-B498-43B3-948B-1728B52AA6E4}">
                <adec:decorative xmlns:adec="http://schemas.microsoft.com/office/drawing/2017/decorative" val="1"/>
              </a:ext>
            </a:extLst>
          </p:cNvPr>
          <p:cNvSpPr/>
          <p:nvPr/>
        </p:nvSpPr>
        <p:spPr>
          <a:xfrm>
            <a:off x="3138383" y="3814576"/>
            <a:ext cx="1533210" cy="241627"/>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C183D7F6-B498-43B3-948B-1728B52AA6E4}">
                <adec:decorative xmlns:adec="http://schemas.microsoft.com/office/drawing/2017/decorative" val="1"/>
              </a:ext>
            </a:extLst>
          </p:cNvPr>
          <p:cNvSpPr/>
          <p:nvPr/>
        </p:nvSpPr>
        <p:spPr>
          <a:xfrm>
            <a:off x="1961844" y="3808518"/>
            <a:ext cx="958781" cy="241627"/>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C183D7F6-B498-43B3-948B-1728B52AA6E4}">
                <adec:decorative xmlns:adec="http://schemas.microsoft.com/office/drawing/2017/decorative" val="1"/>
              </a:ext>
            </a:extLst>
          </p:cNvPr>
          <p:cNvSpPr/>
          <p:nvPr/>
        </p:nvSpPr>
        <p:spPr>
          <a:xfrm>
            <a:off x="1453182" y="4057432"/>
            <a:ext cx="279345" cy="24383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C183D7F6-B498-43B3-948B-1728B52AA6E4}">
                <adec:decorative xmlns:adec="http://schemas.microsoft.com/office/drawing/2017/decorative" val="1"/>
              </a:ext>
            </a:extLst>
          </p:cNvPr>
          <p:cNvCxnSpPr>
            <a:cxnSpLocks/>
          </p:cNvCxnSpPr>
          <p:nvPr/>
        </p:nvCxnSpPr>
        <p:spPr>
          <a:xfrm flipH="1">
            <a:off x="5873750" y="4358217"/>
            <a:ext cx="732368" cy="353483"/>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91D3D02-1E1F-45D2-8CFA-644925EEAA39}"/>
              </a:ext>
              <a:ext uri="{C183D7F6-B498-43B3-948B-1728B52AA6E4}">
                <adec:decorative xmlns:adec="http://schemas.microsoft.com/office/drawing/2017/decorative" val="1"/>
              </a:ext>
            </a:extLst>
          </p:cNvPr>
          <p:cNvSpPr/>
          <p:nvPr/>
        </p:nvSpPr>
        <p:spPr>
          <a:xfrm>
            <a:off x="6710247" y="4057432"/>
            <a:ext cx="1092044" cy="241627"/>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7372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0F5C1D0F-F32E-4C9C-991A-9A091C0FC0DD}"/>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12" name="TextBox 11"/>
          <p:cNvSpPr txBox="1"/>
          <p:nvPr/>
        </p:nvSpPr>
        <p:spPr>
          <a:xfrm>
            <a:off x="321258" y="128594"/>
            <a:ext cx="11549481" cy="123110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latin typeface="+mj-lt"/>
                <a:cs typeface="Arial" panose="020B0604020202020204" pitchFamily="34" charset="0"/>
              </a:rPr>
              <a:t>Select geography</a:t>
            </a:r>
            <a:r>
              <a:rPr lang="en-US" sz="2400" dirty="0">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the </a:t>
            </a:r>
            <a:r>
              <a:rPr lang="en-US" sz="2000" b="1" dirty="0">
                <a:latin typeface="+mj-lt"/>
                <a:cs typeface="Arial" panose="020B0604020202020204" pitchFamily="34" charset="0"/>
              </a:rPr>
              <a:t>SELECT GEOGRAPHIES</a:t>
            </a:r>
            <a:r>
              <a:rPr lang="en-US" sz="2000" dirty="0">
                <a:latin typeface="+mj-lt"/>
                <a:cs typeface="Arial" panose="020B0604020202020204" pitchFamily="34" charset="0"/>
              </a:rPr>
              <a:t> tab</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a:t>
            </a:r>
            <a:r>
              <a:rPr lang="en-US" sz="2000" b="1" dirty="0">
                <a:latin typeface="+mj-lt"/>
                <a:cs typeface="Arial" panose="020B0604020202020204" pitchFamily="34" charset="0"/>
              </a:rPr>
              <a:t>State</a:t>
            </a:r>
            <a:r>
              <a:rPr lang="en-US" sz="2000" dirty="0">
                <a:latin typeface="+mj-lt"/>
                <a:cs typeface="Arial" panose="020B0604020202020204" pitchFamily="34" charset="0"/>
              </a:rPr>
              <a:t> and check the box for </a:t>
            </a:r>
            <a:r>
              <a:rPr lang="en-US" sz="2000" b="1" dirty="0">
                <a:latin typeface="+mj-lt"/>
                <a:cs typeface="Arial" panose="020B0604020202020204" pitchFamily="34" charset="0"/>
              </a:rPr>
              <a:t>Texas</a:t>
            </a:r>
          </a:p>
        </p:txBody>
      </p:sp>
      <p:pic>
        <p:nvPicPr>
          <p:cNvPr id="3" name="Picture 2" descr="Screenshot showing the &quot;Select Geographies&quot; with State&gt;Texas selected.">
            <a:extLst>
              <a:ext uri="{FF2B5EF4-FFF2-40B4-BE49-F238E27FC236}">
                <a16:creationId xmlns:a16="http://schemas.microsoft.com/office/drawing/2014/main" id="{E102B35F-C88E-4888-9AD7-E6F7DA723D6D}"/>
              </a:ext>
            </a:extLst>
          </p:cNvPr>
          <p:cNvPicPr>
            <a:picLocks noChangeAspect="1"/>
          </p:cNvPicPr>
          <p:nvPr/>
        </p:nvPicPr>
        <p:blipFill>
          <a:blip r:embed="rId3"/>
          <a:stretch>
            <a:fillRect/>
          </a:stretch>
        </p:blipFill>
        <p:spPr>
          <a:xfrm>
            <a:off x="895198" y="1497670"/>
            <a:ext cx="9550049" cy="3432049"/>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16</a:t>
            </a:fld>
            <a:endParaRPr lang="en-US" dirty="0"/>
          </a:p>
        </p:txBody>
      </p:sp>
      <p:sp>
        <p:nvSpPr>
          <p:cNvPr id="6" name="Rectangle 5">
            <a:extLst>
              <a:ext uri="{C183D7F6-B498-43B3-948B-1728B52AA6E4}">
                <adec:decorative xmlns:adec="http://schemas.microsoft.com/office/drawing/2017/decorative" val="1"/>
              </a:ext>
            </a:extLst>
          </p:cNvPr>
          <p:cNvSpPr/>
          <p:nvPr/>
        </p:nvSpPr>
        <p:spPr>
          <a:xfrm>
            <a:off x="2344082" y="1694341"/>
            <a:ext cx="1425126" cy="42107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C183D7F6-B498-43B3-948B-1728B52AA6E4}">
                <adec:decorative xmlns:adec="http://schemas.microsoft.com/office/drawing/2017/decorative" val="1"/>
              </a:ext>
            </a:extLst>
          </p:cNvPr>
          <p:cNvSpPr/>
          <p:nvPr/>
        </p:nvSpPr>
        <p:spPr>
          <a:xfrm>
            <a:off x="1124538" y="2706681"/>
            <a:ext cx="2545287" cy="40359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C183D7F6-B498-43B3-948B-1728B52AA6E4}">
                <adec:decorative xmlns:adec="http://schemas.microsoft.com/office/drawing/2017/decorative" val="1"/>
              </a:ext>
            </a:extLst>
          </p:cNvPr>
          <p:cNvSpPr/>
          <p:nvPr/>
        </p:nvSpPr>
        <p:spPr>
          <a:xfrm>
            <a:off x="3669825" y="3647942"/>
            <a:ext cx="984226" cy="265775"/>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594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395A47D6-CF31-41C8-894C-3BB8AF65E553}"/>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12" name="TextBox 11"/>
          <p:cNvSpPr txBox="1"/>
          <p:nvPr/>
        </p:nvSpPr>
        <p:spPr>
          <a:xfrm>
            <a:off x="283158" y="132220"/>
            <a:ext cx="11549481" cy="1615827"/>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latin typeface="+mj-lt"/>
                <a:cs typeface="Arial" panose="020B0604020202020204" pitchFamily="34" charset="0"/>
              </a:rPr>
              <a:t>Limit your universe</a:t>
            </a:r>
            <a:r>
              <a:rPr lang="en-US" sz="2400" dirty="0">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the </a:t>
            </a:r>
            <a:r>
              <a:rPr lang="en-US" sz="2000" b="1" dirty="0">
                <a:latin typeface="+mj-lt"/>
                <a:cs typeface="Arial" panose="020B0604020202020204" pitchFamily="34" charset="0"/>
              </a:rPr>
              <a:t>DATA CART </a:t>
            </a:r>
            <a:r>
              <a:rPr lang="en-US" sz="2000" dirty="0">
                <a:latin typeface="+mj-lt"/>
                <a:cs typeface="Arial" panose="020B0604020202020204" pitchFamily="34" charset="0"/>
              </a:rPr>
              <a:t>tab</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the </a:t>
            </a:r>
            <a:r>
              <a:rPr lang="en-US" sz="2000" b="1" dirty="0">
                <a:latin typeface="+mj-lt"/>
                <a:cs typeface="Arial" panose="020B0604020202020204" pitchFamily="34" charset="0"/>
              </a:rPr>
              <a:t>NOW_COV </a:t>
            </a:r>
            <a:r>
              <a:rPr lang="en-US" sz="2000" dirty="0">
                <a:latin typeface="+mj-lt"/>
                <a:cs typeface="Arial" panose="020B0604020202020204" pitchFamily="34" charset="0"/>
              </a:rPr>
              <a:t>variable on the left</a:t>
            </a:r>
            <a:endParaRPr lang="en-US" sz="2000" b="1" dirty="0">
              <a:latin typeface="+mj-lt"/>
              <a:cs typeface="Arial" panose="020B0604020202020204" pitchFamily="34" charset="0"/>
            </a:endParaRP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Uncheck the box for </a:t>
            </a:r>
            <a:r>
              <a:rPr lang="en-US" sz="2000" b="1" dirty="0">
                <a:latin typeface="+mj-lt"/>
                <a:cs typeface="Arial" panose="020B0604020202020204" pitchFamily="34" charset="0"/>
              </a:rPr>
              <a:t>Yes </a:t>
            </a:r>
            <a:r>
              <a:rPr lang="en-US" sz="2000" dirty="0">
                <a:latin typeface="+mj-lt"/>
                <a:cs typeface="Arial" panose="020B0604020202020204" pitchFamily="34" charset="0"/>
              </a:rPr>
              <a:t>to exclude people with health insurance coverage</a:t>
            </a:r>
            <a:endParaRPr lang="en-US" sz="2000" b="1" dirty="0">
              <a:latin typeface="+mj-lt"/>
              <a:cs typeface="Arial" panose="020B0604020202020204" pitchFamily="34" charset="0"/>
            </a:endParaRPr>
          </a:p>
        </p:txBody>
      </p:sp>
      <p:pic>
        <p:nvPicPr>
          <p:cNvPr id="5" name="Picture 4" descr="Screenshot of the &quot;Data Cart&quot; page showing the check box for de-selected for the &quot;Yes&quot; response to NOW_COV, currently covered by health insurance coverage.">
            <a:extLst>
              <a:ext uri="{FF2B5EF4-FFF2-40B4-BE49-F238E27FC236}">
                <a16:creationId xmlns:a16="http://schemas.microsoft.com/office/drawing/2014/main" id="{215993B5-8AE9-487F-A893-4D29143AE672}"/>
              </a:ext>
            </a:extLst>
          </p:cNvPr>
          <p:cNvPicPr>
            <a:picLocks noChangeAspect="1"/>
          </p:cNvPicPr>
          <p:nvPr/>
        </p:nvPicPr>
        <p:blipFill>
          <a:blip r:embed="rId2"/>
          <a:stretch>
            <a:fillRect/>
          </a:stretch>
        </p:blipFill>
        <p:spPr>
          <a:xfrm>
            <a:off x="663867" y="1886921"/>
            <a:ext cx="8835733" cy="4010144"/>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17</a:t>
            </a:fld>
            <a:endParaRPr lang="en-US" dirty="0"/>
          </a:p>
        </p:txBody>
      </p:sp>
      <p:sp>
        <p:nvSpPr>
          <p:cNvPr id="10" name="Rectangle 9">
            <a:extLst>
              <a:ext uri="{C183D7F6-B498-43B3-948B-1728B52AA6E4}">
                <adec:decorative xmlns:adec="http://schemas.microsoft.com/office/drawing/2017/decorative" val="1"/>
              </a:ext>
            </a:extLst>
          </p:cNvPr>
          <p:cNvSpPr/>
          <p:nvPr/>
        </p:nvSpPr>
        <p:spPr>
          <a:xfrm>
            <a:off x="1031842" y="3140947"/>
            <a:ext cx="2292218" cy="70270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C183D7F6-B498-43B3-948B-1728B52AA6E4}">
                <adec:decorative xmlns:adec="http://schemas.microsoft.com/office/drawing/2017/decorative" val="1"/>
              </a:ext>
            </a:extLst>
          </p:cNvPr>
          <p:cNvSpPr/>
          <p:nvPr/>
        </p:nvSpPr>
        <p:spPr>
          <a:xfrm>
            <a:off x="3378514" y="2051160"/>
            <a:ext cx="912131" cy="398418"/>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C183D7F6-B498-43B3-948B-1728B52AA6E4}">
                <adec:decorative xmlns:adec="http://schemas.microsoft.com/office/drawing/2017/decorative" val="1"/>
              </a:ext>
            </a:extLst>
          </p:cNvPr>
          <p:cNvSpPr/>
          <p:nvPr/>
        </p:nvSpPr>
        <p:spPr>
          <a:xfrm>
            <a:off x="3769931" y="3843656"/>
            <a:ext cx="171450" cy="161605"/>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8716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952AFA05-30D5-4D1A-9D3E-157C6BE508D2}"/>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12" name="TextBox 11"/>
          <p:cNvSpPr txBox="1"/>
          <p:nvPr/>
        </p:nvSpPr>
        <p:spPr>
          <a:xfrm>
            <a:off x="283158" y="132220"/>
            <a:ext cx="11549481" cy="84638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Confirm variable selections</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Confirm variable selections and click the </a:t>
            </a:r>
            <a:r>
              <a:rPr lang="en-US" sz="2000" b="1" dirty="0">
                <a:latin typeface="+mj-lt"/>
                <a:cs typeface="Arial" panose="020B0604020202020204" pitchFamily="34" charset="0"/>
              </a:rPr>
              <a:t>Table</a:t>
            </a:r>
            <a:r>
              <a:rPr lang="en-US" sz="2000" dirty="0">
                <a:latin typeface="+mj-lt"/>
                <a:cs typeface="Arial" panose="020B0604020202020204" pitchFamily="34" charset="0"/>
              </a:rPr>
              <a:t> </a:t>
            </a:r>
            <a:r>
              <a:rPr lang="en-US" sz="2000" b="1" dirty="0">
                <a:latin typeface="+mj-lt"/>
                <a:cs typeface="Arial" panose="020B0604020202020204" pitchFamily="34" charset="0"/>
              </a:rPr>
              <a:t>Layout</a:t>
            </a:r>
            <a:r>
              <a:rPr lang="en-US" sz="2000" dirty="0">
                <a:latin typeface="+mj-lt"/>
                <a:cs typeface="Arial" panose="020B0604020202020204" pitchFamily="34" charset="0"/>
              </a:rPr>
              <a:t> tab</a:t>
            </a:r>
          </a:p>
        </p:txBody>
      </p:sp>
      <p:pic>
        <p:nvPicPr>
          <p:cNvPr id="5" name="Picture 4" descr="Screenshot showing the click to the &quot;Table Layout&quot; tab">
            <a:extLst>
              <a:ext uri="{FF2B5EF4-FFF2-40B4-BE49-F238E27FC236}">
                <a16:creationId xmlns:a16="http://schemas.microsoft.com/office/drawing/2014/main" id="{81C1C071-8711-45F9-97D9-6637471795D9}"/>
              </a:ext>
            </a:extLst>
          </p:cNvPr>
          <p:cNvPicPr>
            <a:picLocks noChangeAspect="1"/>
          </p:cNvPicPr>
          <p:nvPr/>
        </p:nvPicPr>
        <p:blipFill rotWithShape="1">
          <a:blip r:embed="rId2"/>
          <a:srcRect t="17469" b="554"/>
          <a:stretch/>
        </p:blipFill>
        <p:spPr>
          <a:xfrm>
            <a:off x="554515" y="1169575"/>
            <a:ext cx="9285521" cy="4694812"/>
          </a:xfrm>
          <a:prstGeom prst="rect">
            <a:avLst/>
          </a:prstGeom>
          <a:ln w="9525">
            <a:solidFill>
              <a:srgbClr val="000000"/>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18</a:t>
            </a:fld>
            <a:endParaRPr lang="en-US" dirty="0"/>
          </a:p>
        </p:txBody>
      </p:sp>
      <p:sp>
        <p:nvSpPr>
          <p:cNvPr id="6" name="Rectangle 5">
            <a:extLst>
              <a:ext uri="{C183D7F6-B498-43B3-948B-1728B52AA6E4}">
                <adec:decorative xmlns:adec="http://schemas.microsoft.com/office/drawing/2017/decorative" val="1"/>
              </a:ext>
            </a:extLst>
          </p:cNvPr>
          <p:cNvSpPr/>
          <p:nvPr/>
        </p:nvSpPr>
        <p:spPr>
          <a:xfrm>
            <a:off x="4462818" y="1464859"/>
            <a:ext cx="959891" cy="359391"/>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C183D7F6-B498-43B3-948B-1728B52AA6E4}">
                <adec:decorative xmlns:adec="http://schemas.microsoft.com/office/drawing/2017/decorative" val="1"/>
              </a:ext>
            </a:extLst>
          </p:cNvPr>
          <p:cNvSpPr/>
          <p:nvPr/>
        </p:nvSpPr>
        <p:spPr>
          <a:xfrm>
            <a:off x="932141" y="2048545"/>
            <a:ext cx="2438856" cy="2755467"/>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C183D7F6-B498-43B3-948B-1728B52AA6E4}">
                <adec:decorative xmlns:adec="http://schemas.microsoft.com/office/drawing/2017/decorative" val="1"/>
              </a:ext>
            </a:extLst>
          </p:cNvPr>
          <p:cNvCxnSpPr>
            <a:cxnSpLocks/>
          </p:cNvCxnSpPr>
          <p:nvPr/>
        </p:nvCxnSpPr>
        <p:spPr>
          <a:xfrm flipV="1">
            <a:off x="3448334" y="1858809"/>
            <a:ext cx="989507" cy="242947"/>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1544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1DA064A5-AF52-4A61-9297-F6A9CA79A1D3}"/>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12" name="TextBox 11"/>
          <p:cNvSpPr txBox="1"/>
          <p:nvPr/>
        </p:nvSpPr>
        <p:spPr>
          <a:xfrm>
            <a:off x="283158" y="132220"/>
            <a:ext cx="11549481" cy="1461939"/>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View variable placement in the default table layout:</a:t>
            </a:r>
          </a:p>
          <a:p>
            <a:pPr marL="914400" lvl="1" indent="-457200">
              <a:spcBef>
                <a:spcPts val="624"/>
              </a:spcBef>
              <a:buFont typeface="Wingdings" panose="05000000000000000000" pitchFamily="2" charset="2"/>
              <a:buChar char="§"/>
            </a:pPr>
            <a:r>
              <a:rPr lang="en-US" sz="2000" b="1" dirty="0">
                <a:latin typeface="+mj-lt"/>
                <a:cs typeface="Arial" panose="020B0604020202020204" pitchFamily="34" charset="0"/>
              </a:rPr>
              <a:t>Columns/Rows – Variables will be shown in the table. </a:t>
            </a:r>
            <a:r>
              <a:rPr lang="en-US" sz="2000" dirty="0">
                <a:latin typeface="+mj-lt"/>
                <a:cs typeface="Arial" panose="020B0604020202020204" pitchFamily="34" charset="0"/>
              </a:rPr>
              <a:t>By default, the table is providing data for sex and disability status for the population without health insurance in the columns, with the geography (Texas) in the rows</a:t>
            </a:r>
          </a:p>
        </p:txBody>
      </p:sp>
      <p:pic>
        <p:nvPicPr>
          <p:cNvPr id="3" name="Picture 2" descr="Screenshot showing the table layout and table preview. On the left side of the page, there are options to rearrange the table.">
            <a:extLst>
              <a:ext uri="{FF2B5EF4-FFF2-40B4-BE49-F238E27FC236}">
                <a16:creationId xmlns:a16="http://schemas.microsoft.com/office/drawing/2014/main" id="{7212FFF8-6BFB-4863-BF84-6F96011FB45C}"/>
              </a:ext>
            </a:extLst>
          </p:cNvPr>
          <p:cNvPicPr>
            <a:picLocks noChangeAspect="1"/>
          </p:cNvPicPr>
          <p:nvPr/>
        </p:nvPicPr>
        <p:blipFill>
          <a:blip r:embed="rId3"/>
          <a:stretch>
            <a:fillRect/>
          </a:stretch>
        </p:blipFill>
        <p:spPr>
          <a:xfrm>
            <a:off x="1323716" y="1662798"/>
            <a:ext cx="9544568" cy="4251972"/>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19</a:t>
            </a:fld>
            <a:endParaRPr lang="en-US" dirty="0"/>
          </a:p>
        </p:txBody>
      </p:sp>
      <p:sp>
        <p:nvSpPr>
          <p:cNvPr id="10" name="Rectangle 9">
            <a:extLst>
              <a:ext uri="{FF2B5EF4-FFF2-40B4-BE49-F238E27FC236}">
                <a16:creationId xmlns:a16="http://schemas.microsoft.com/office/drawing/2014/main" id="{C4254F2C-4BAA-45D5-A3D2-9F8511CC23F7}"/>
              </a:ext>
              <a:ext uri="{C183D7F6-B498-43B3-948B-1728B52AA6E4}">
                <adec:decorative xmlns:adec="http://schemas.microsoft.com/office/drawing/2017/decorative" val="1"/>
              </a:ext>
            </a:extLst>
          </p:cNvPr>
          <p:cNvSpPr/>
          <p:nvPr/>
        </p:nvSpPr>
        <p:spPr>
          <a:xfrm>
            <a:off x="1625842" y="3380579"/>
            <a:ext cx="1898649" cy="1075674"/>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037D2DC-4FE5-4E44-BDC4-2A857A3D754C}"/>
              </a:ext>
              <a:ext uri="{C183D7F6-B498-43B3-948B-1728B52AA6E4}">
                <adec:decorative xmlns:adec="http://schemas.microsoft.com/office/drawing/2017/decorative" val="1"/>
              </a:ext>
            </a:extLst>
          </p:cNvPr>
          <p:cNvSpPr/>
          <p:nvPr/>
        </p:nvSpPr>
        <p:spPr>
          <a:xfrm>
            <a:off x="1625841" y="4456253"/>
            <a:ext cx="1898649" cy="703162"/>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3339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150"/>
            <a:ext cx="10515600" cy="1325563"/>
          </a:xfrm>
        </p:spPr>
        <p:txBody>
          <a:bodyPr>
            <a:normAutofit/>
          </a:bodyPr>
          <a:lstStyle/>
          <a:p>
            <a:r>
              <a:rPr lang="en-US" sz="3400" b="1" dirty="0">
                <a:solidFill>
                  <a:srgbClr val="1E2F4D"/>
                </a:solidFill>
                <a:latin typeface="Calibri"/>
              </a:rPr>
              <a:t>Outline</a:t>
            </a:r>
          </a:p>
        </p:txBody>
      </p:sp>
      <p:sp>
        <p:nvSpPr>
          <p:cNvPr id="3" name="Content Placeholder 2"/>
          <p:cNvSpPr>
            <a:spLocks noGrp="1"/>
          </p:cNvSpPr>
          <p:nvPr>
            <p:ph idx="1"/>
          </p:nvPr>
        </p:nvSpPr>
        <p:spPr>
          <a:xfrm>
            <a:off x="1181100" y="1473971"/>
            <a:ext cx="10515600" cy="4691269"/>
          </a:xfrm>
        </p:spPr>
        <p:txBody>
          <a:bodyPr>
            <a:normAutofit/>
          </a:bodyPr>
          <a:lstStyle/>
          <a:p>
            <a:r>
              <a:rPr lang="en-US" dirty="0"/>
              <a:t>Microdata Access Basics</a:t>
            </a:r>
          </a:p>
          <a:p>
            <a:r>
              <a:rPr lang="en-US" dirty="0"/>
              <a:t>Microdata Access Demo</a:t>
            </a:r>
          </a:p>
          <a:p>
            <a:r>
              <a:rPr lang="en-US" dirty="0"/>
              <a:t>Questions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24BFE6D4-27A9-4AE4-9EAE-AF75F97B179B}" type="slidenum">
              <a:rPr lang="en-US" smtClean="0"/>
              <a:t>2</a:t>
            </a:fld>
            <a:endParaRPr lang="en-US" dirty="0"/>
          </a:p>
        </p:txBody>
      </p:sp>
    </p:spTree>
    <p:extLst>
      <p:ext uri="{BB962C8B-B14F-4D97-AF65-F5344CB8AC3E}">
        <p14:creationId xmlns:p14="http://schemas.microsoft.com/office/powerpoint/2010/main" val="2216273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D48239C6-EB2C-4FFD-A1D2-B81A2C19A36C}"/>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12" name="TextBox 11"/>
          <p:cNvSpPr txBox="1"/>
          <p:nvPr/>
        </p:nvSpPr>
        <p:spPr>
          <a:xfrm>
            <a:off x="283158" y="132220"/>
            <a:ext cx="11549481" cy="1538883"/>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Edit Table Layout:</a:t>
            </a:r>
          </a:p>
          <a:p>
            <a:pPr marL="914400" lvl="1" indent="-457200">
              <a:spcBef>
                <a:spcPts val="624"/>
              </a:spcBef>
              <a:buFont typeface="Wingdings" panose="05000000000000000000" pitchFamily="2" charset="2"/>
              <a:buChar char="§"/>
            </a:pPr>
            <a:r>
              <a:rPr lang="en-US" sz="2000" b="1" dirty="0">
                <a:latin typeface="+mj-lt"/>
                <a:cs typeface="Arial" panose="020B0604020202020204" pitchFamily="34" charset="0"/>
              </a:rPr>
              <a:t>Move Selected Geography to Columns:</a:t>
            </a:r>
          </a:p>
          <a:p>
            <a:pPr marL="1371600" lvl="2" indent="-457200">
              <a:spcBef>
                <a:spcPts val="624"/>
              </a:spcBef>
              <a:buFont typeface="Wingdings" panose="05000000000000000000" pitchFamily="2" charset="2"/>
              <a:buChar char="§"/>
            </a:pPr>
            <a:r>
              <a:rPr lang="en-US" sz="2000" b="1" dirty="0">
                <a:cs typeface="Arial" panose="020B0604020202020204" pitchFamily="34" charset="0"/>
              </a:rPr>
              <a:t>Click, hold and drag Selected Geographies on the left side of the page to Columns. </a:t>
            </a:r>
            <a:r>
              <a:rPr lang="en-US" sz="2000" dirty="0">
                <a:cs typeface="Arial" panose="020B0604020202020204" pitchFamily="34" charset="0"/>
              </a:rPr>
              <a:t>This will move the geography to appear in the columns instead of the rows.</a:t>
            </a:r>
          </a:p>
        </p:txBody>
      </p:sp>
      <p:pic>
        <p:nvPicPr>
          <p:cNvPr id="3" name="Picture 2" descr="Screenshot showing the move of &quot;Selected Geographies&quot; to Columns.">
            <a:extLst>
              <a:ext uri="{FF2B5EF4-FFF2-40B4-BE49-F238E27FC236}">
                <a16:creationId xmlns:a16="http://schemas.microsoft.com/office/drawing/2014/main" id="{6D3F3B9C-0FAA-4E66-8CE2-FB75E03BFB86}"/>
              </a:ext>
            </a:extLst>
          </p:cNvPr>
          <p:cNvPicPr>
            <a:picLocks noChangeAspect="1"/>
          </p:cNvPicPr>
          <p:nvPr/>
        </p:nvPicPr>
        <p:blipFill>
          <a:blip r:embed="rId2"/>
          <a:stretch>
            <a:fillRect/>
          </a:stretch>
        </p:blipFill>
        <p:spPr>
          <a:xfrm>
            <a:off x="1524168" y="1831717"/>
            <a:ext cx="9143664" cy="4013052"/>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20</a:t>
            </a:fld>
            <a:endParaRPr lang="en-US" dirty="0"/>
          </a:p>
        </p:txBody>
      </p:sp>
      <p:sp>
        <p:nvSpPr>
          <p:cNvPr id="9" name="Rectangle 8">
            <a:extLst>
              <a:ext uri="{FF2B5EF4-FFF2-40B4-BE49-F238E27FC236}">
                <a16:creationId xmlns:a16="http://schemas.microsoft.com/office/drawing/2014/main" id="{1A334621-3F7C-48A3-A5DE-376DE54B757D}"/>
              </a:ext>
              <a:ext uri="{C183D7F6-B498-43B3-948B-1728B52AA6E4}">
                <adec:decorative xmlns:adec="http://schemas.microsoft.com/office/drawing/2017/decorative" val="1"/>
              </a:ext>
            </a:extLst>
          </p:cNvPr>
          <p:cNvSpPr/>
          <p:nvPr/>
        </p:nvSpPr>
        <p:spPr>
          <a:xfrm>
            <a:off x="1801770" y="3492039"/>
            <a:ext cx="1833084" cy="413583"/>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4EADF15-5586-4F64-B3C4-0AF57D336279}"/>
              </a:ext>
              <a:ext uri="{C183D7F6-B498-43B3-948B-1728B52AA6E4}">
                <adec:decorative xmlns:adec="http://schemas.microsoft.com/office/drawing/2017/decorative" val="1"/>
              </a:ext>
            </a:extLst>
          </p:cNvPr>
          <p:cNvSpPr/>
          <p:nvPr/>
        </p:nvSpPr>
        <p:spPr>
          <a:xfrm>
            <a:off x="1801770" y="4511132"/>
            <a:ext cx="1833084" cy="413583"/>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153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D48239C6-EB2C-4FFD-A1D2-B81A2C19A36C}"/>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12" name="TextBox 11"/>
          <p:cNvSpPr txBox="1"/>
          <p:nvPr/>
        </p:nvSpPr>
        <p:spPr>
          <a:xfrm>
            <a:off x="283158" y="132220"/>
            <a:ext cx="11549481" cy="1538883"/>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Edit Table Layout:</a:t>
            </a:r>
          </a:p>
          <a:p>
            <a:pPr marL="914400" lvl="1" indent="-457200">
              <a:spcBef>
                <a:spcPts val="624"/>
              </a:spcBef>
              <a:buFont typeface="Wingdings" panose="05000000000000000000" pitchFamily="2" charset="2"/>
              <a:buChar char="§"/>
            </a:pPr>
            <a:r>
              <a:rPr lang="en-US" sz="2000" b="1" dirty="0">
                <a:latin typeface="+mj-lt"/>
                <a:cs typeface="Arial" panose="020B0604020202020204" pitchFamily="34" charset="0"/>
              </a:rPr>
              <a:t>Move Sex and Disability Variables to Rows:</a:t>
            </a:r>
          </a:p>
          <a:p>
            <a:pPr marL="1371600" lvl="2" indent="-457200">
              <a:spcBef>
                <a:spcPts val="624"/>
              </a:spcBef>
              <a:buFont typeface="Wingdings" panose="05000000000000000000" pitchFamily="2" charset="2"/>
              <a:buChar char="§"/>
            </a:pPr>
            <a:r>
              <a:rPr lang="en-US" sz="2000" b="1" dirty="0">
                <a:cs typeface="Arial" panose="020B0604020202020204" pitchFamily="34" charset="0"/>
              </a:rPr>
              <a:t>Click, hold and drag A_SEX and PRDISFLG on the left side of the page down to Rows. </a:t>
            </a:r>
            <a:r>
              <a:rPr lang="en-US" sz="2000" dirty="0">
                <a:cs typeface="Arial" panose="020B0604020202020204" pitchFamily="34" charset="0"/>
              </a:rPr>
              <a:t>This will move these variables to appear in the rows instead of the columns.</a:t>
            </a:r>
          </a:p>
        </p:txBody>
      </p:sp>
      <p:pic>
        <p:nvPicPr>
          <p:cNvPr id="5" name="Picture 4" descr="Screenshot showing A_SEX and PRDISFLG variables moved to rows.">
            <a:extLst>
              <a:ext uri="{FF2B5EF4-FFF2-40B4-BE49-F238E27FC236}">
                <a16:creationId xmlns:a16="http://schemas.microsoft.com/office/drawing/2014/main" id="{25FC247A-4112-4E72-A462-22D69CD862BE}"/>
              </a:ext>
            </a:extLst>
          </p:cNvPr>
          <p:cNvPicPr>
            <a:picLocks noChangeAspect="1"/>
          </p:cNvPicPr>
          <p:nvPr/>
        </p:nvPicPr>
        <p:blipFill>
          <a:blip r:embed="rId2"/>
          <a:stretch>
            <a:fillRect/>
          </a:stretch>
        </p:blipFill>
        <p:spPr>
          <a:xfrm>
            <a:off x="1524168" y="1813779"/>
            <a:ext cx="9143664" cy="4044801"/>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21</a:t>
            </a:fld>
            <a:endParaRPr lang="en-US" dirty="0"/>
          </a:p>
        </p:txBody>
      </p:sp>
      <p:sp>
        <p:nvSpPr>
          <p:cNvPr id="6" name="Rectangle 5">
            <a:extLst>
              <a:ext uri="{C183D7F6-B498-43B3-948B-1728B52AA6E4}">
                <adec:decorative xmlns:adec="http://schemas.microsoft.com/office/drawing/2017/decorative" val="1"/>
              </a:ext>
            </a:extLst>
          </p:cNvPr>
          <p:cNvSpPr/>
          <p:nvPr/>
        </p:nvSpPr>
        <p:spPr>
          <a:xfrm>
            <a:off x="1803195" y="4296955"/>
            <a:ext cx="1837043" cy="872970"/>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320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D48239C6-EB2C-4FFD-A1D2-B81A2C19A36C}"/>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12" name="TextBox 11"/>
          <p:cNvSpPr txBox="1"/>
          <p:nvPr/>
        </p:nvSpPr>
        <p:spPr>
          <a:xfrm>
            <a:off x="283158" y="132220"/>
            <a:ext cx="11549481" cy="1846659"/>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Edit Table Layout:</a:t>
            </a:r>
          </a:p>
          <a:p>
            <a:pPr marL="914400" lvl="1" indent="-457200">
              <a:spcBef>
                <a:spcPts val="624"/>
              </a:spcBef>
              <a:buFont typeface="Wingdings" panose="05000000000000000000" pitchFamily="2" charset="2"/>
              <a:buChar char="§"/>
            </a:pPr>
            <a:r>
              <a:rPr lang="en-US" sz="2000" b="1" dirty="0">
                <a:latin typeface="+mj-lt"/>
                <a:cs typeface="Arial" panose="020B0604020202020204" pitchFamily="34" charset="0"/>
              </a:rPr>
              <a:t>Move Health Insurance to Not on table:</a:t>
            </a:r>
          </a:p>
          <a:p>
            <a:pPr marL="1371600" lvl="2" indent="-457200">
              <a:spcBef>
                <a:spcPts val="624"/>
              </a:spcBef>
              <a:buFont typeface="Wingdings" panose="05000000000000000000" pitchFamily="2" charset="2"/>
              <a:buChar char="§"/>
            </a:pPr>
            <a:r>
              <a:rPr lang="en-US" sz="2000" b="1" dirty="0">
                <a:cs typeface="Arial" panose="020B0604020202020204" pitchFamily="34" charset="0"/>
              </a:rPr>
              <a:t>Click, hold and drag NOW_COV on the left side of the page down to Not on table. </a:t>
            </a:r>
            <a:r>
              <a:rPr lang="en-US" sz="2000" dirty="0">
                <a:cs typeface="Arial" panose="020B0604020202020204" pitchFamily="34" charset="0"/>
              </a:rPr>
              <a:t>This will restrict the universe to only include data for the population without health insurance without showing a repeating label for it in the table.</a:t>
            </a:r>
          </a:p>
        </p:txBody>
      </p:sp>
      <p:pic>
        <p:nvPicPr>
          <p:cNvPr id="9" name="Picture 8" descr="Screenshot showing NOW_COV being moved to Not on Table.">
            <a:extLst>
              <a:ext uri="{FF2B5EF4-FFF2-40B4-BE49-F238E27FC236}">
                <a16:creationId xmlns:a16="http://schemas.microsoft.com/office/drawing/2014/main" id="{417591DB-C03E-4FF4-BCDC-8F9459912E65}"/>
              </a:ext>
            </a:extLst>
          </p:cNvPr>
          <p:cNvPicPr>
            <a:picLocks noChangeAspect="1"/>
          </p:cNvPicPr>
          <p:nvPr/>
        </p:nvPicPr>
        <p:blipFill>
          <a:blip r:embed="rId2"/>
          <a:stretch>
            <a:fillRect/>
          </a:stretch>
        </p:blipFill>
        <p:spPr>
          <a:xfrm>
            <a:off x="1598998" y="1928650"/>
            <a:ext cx="9143664" cy="4095599"/>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22</a:t>
            </a:fld>
            <a:endParaRPr lang="en-US" dirty="0"/>
          </a:p>
        </p:txBody>
      </p:sp>
      <p:sp>
        <p:nvSpPr>
          <p:cNvPr id="6" name="Rectangle 5">
            <a:extLst>
              <a:ext uri="{C183D7F6-B498-43B3-948B-1728B52AA6E4}">
                <adec:decorative xmlns:adec="http://schemas.microsoft.com/office/drawing/2017/decorative" val="1"/>
              </a:ext>
            </a:extLst>
          </p:cNvPr>
          <p:cNvSpPr/>
          <p:nvPr/>
        </p:nvSpPr>
        <p:spPr>
          <a:xfrm>
            <a:off x="1869892" y="5046308"/>
            <a:ext cx="1848668" cy="679626"/>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4281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78859833-4208-4148-9896-628603E96A6D}"/>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12" name="TextBox 11"/>
          <p:cNvSpPr txBox="1"/>
          <p:nvPr/>
        </p:nvSpPr>
        <p:spPr>
          <a:xfrm>
            <a:off x="283158" y="132220"/>
            <a:ext cx="11549481" cy="84638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Confirm Table Layout:</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Confirm table layout and click </a:t>
            </a:r>
            <a:r>
              <a:rPr lang="en-US" sz="2000" b="1" dirty="0">
                <a:latin typeface="+mj-lt"/>
                <a:cs typeface="Arial" panose="020B0604020202020204" pitchFamily="34" charset="0"/>
              </a:rPr>
              <a:t>View Table </a:t>
            </a:r>
            <a:r>
              <a:rPr lang="en-US" sz="2000" dirty="0">
                <a:latin typeface="+mj-lt"/>
                <a:cs typeface="Arial" panose="020B0604020202020204" pitchFamily="34" charset="0"/>
              </a:rPr>
              <a:t>in the lower right </a:t>
            </a:r>
          </a:p>
        </p:txBody>
      </p:sp>
      <p:pic>
        <p:nvPicPr>
          <p:cNvPr id="3" name="Picture 2" descr="Screenshot showing the final table layout, with Selected Geographies in the columns, A_SEX and PRDISFLG in the rows, and NOW_COV as Not on table.">
            <a:extLst>
              <a:ext uri="{FF2B5EF4-FFF2-40B4-BE49-F238E27FC236}">
                <a16:creationId xmlns:a16="http://schemas.microsoft.com/office/drawing/2014/main" id="{02D93072-E2D2-4571-8727-44BDCB9C44BB}"/>
              </a:ext>
            </a:extLst>
          </p:cNvPr>
          <p:cNvPicPr>
            <a:picLocks noChangeAspect="1"/>
          </p:cNvPicPr>
          <p:nvPr/>
        </p:nvPicPr>
        <p:blipFill>
          <a:blip r:embed="rId2"/>
          <a:stretch>
            <a:fillRect/>
          </a:stretch>
        </p:blipFill>
        <p:spPr>
          <a:xfrm>
            <a:off x="1704541" y="1047245"/>
            <a:ext cx="9143664" cy="4825823"/>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23</a:t>
            </a:fld>
            <a:endParaRPr lang="en-US" dirty="0"/>
          </a:p>
        </p:txBody>
      </p:sp>
      <p:sp>
        <p:nvSpPr>
          <p:cNvPr id="6" name="Rectangle 5">
            <a:extLst>
              <a:ext uri="{C183D7F6-B498-43B3-948B-1728B52AA6E4}">
                <adec:decorative xmlns:adec="http://schemas.microsoft.com/office/drawing/2017/decorative" val="1"/>
              </a:ext>
            </a:extLst>
          </p:cNvPr>
          <p:cNvSpPr/>
          <p:nvPr/>
        </p:nvSpPr>
        <p:spPr>
          <a:xfrm>
            <a:off x="4059551" y="2946919"/>
            <a:ext cx="2574261" cy="210169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C183D7F6-B498-43B3-948B-1728B52AA6E4}">
                <adec:decorative xmlns:adec="http://schemas.microsoft.com/office/drawing/2017/decorative" val="1"/>
              </a:ext>
            </a:extLst>
          </p:cNvPr>
          <p:cNvSpPr/>
          <p:nvPr/>
        </p:nvSpPr>
        <p:spPr>
          <a:xfrm>
            <a:off x="9473266" y="5288242"/>
            <a:ext cx="815784" cy="365125"/>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1582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44C17FA7-E63F-46F8-BE9F-C3D1D4B25272}"/>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12" name="TextBox 11"/>
          <p:cNvSpPr txBox="1"/>
          <p:nvPr/>
        </p:nvSpPr>
        <p:spPr>
          <a:xfrm>
            <a:off x="194554" y="132220"/>
            <a:ext cx="11838562" cy="1046440"/>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dirty="0">
                <a:cs typeface="Arial" panose="020B0604020202020204" pitchFamily="34" charset="0"/>
              </a:rPr>
              <a:t>View Table Information:</a:t>
            </a:r>
          </a:p>
          <a:p>
            <a:pPr marL="914400" lvl="1" indent="-457200">
              <a:spcBef>
                <a:spcPts val="624"/>
              </a:spcBef>
              <a:buFont typeface="Wingdings" panose="05000000000000000000" pitchFamily="2" charset="2"/>
              <a:buChar char="§"/>
            </a:pPr>
            <a:r>
              <a:rPr lang="en-US" sz="1400" dirty="0">
                <a:latin typeface="+mj-lt"/>
                <a:cs typeface="Arial" panose="020B0604020202020204" pitchFamily="34" charset="0"/>
              </a:rPr>
              <a:t>View dataset, default weight, and universe details</a:t>
            </a:r>
          </a:p>
          <a:p>
            <a:pPr marL="914400" lvl="1" indent="-457200">
              <a:spcBef>
                <a:spcPts val="624"/>
              </a:spcBef>
              <a:buFont typeface="Wingdings" panose="05000000000000000000" pitchFamily="2" charset="2"/>
              <a:buChar char="§"/>
            </a:pPr>
            <a:endParaRPr lang="en-US" sz="2000" dirty="0">
              <a:latin typeface="+mj-lt"/>
              <a:cs typeface="Arial" panose="020B0604020202020204" pitchFamily="34" charset="0"/>
            </a:endParaRPr>
          </a:p>
        </p:txBody>
      </p:sp>
      <p:pic>
        <p:nvPicPr>
          <p:cNvPr id="3" name="Picture 2" descr="Screenshot showing the table results, with the March Supplement - Person weight automatically applied, and the universe limited to people living in Texas without health insurance coverage.">
            <a:extLst>
              <a:ext uri="{FF2B5EF4-FFF2-40B4-BE49-F238E27FC236}">
                <a16:creationId xmlns:a16="http://schemas.microsoft.com/office/drawing/2014/main" id="{7F88DF90-CC34-417B-8B34-655C83C2E7B2}"/>
              </a:ext>
            </a:extLst>
          </p:cNvPr>
          <p:cNvPicPr>
            <a:picLocks noChangeAspect="1"/>
          </p:cNvPicPr>
          <p:nvPr/>
        </p:nvPicPr>
        <p:blipFill>
          <a:blip r:embed="rId2"/>
          <a:stretch>
            <a:fillRect/>
          </a:stretch>
        </p:blipFill>
        <p:spPr>
          <a:xfrm>
            <a:off x="1008284" y="989175"/>
            <a:ext cx="10211101" cy="4953093"/>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24</a:t>
            </a:fld>
            <a:endParaRPr lang="en-US" dirty="0"/>
          </a:p>
        </p:txBody>
      </p:sp>
      <p:sp>
        <p:nvSpPr>
          <p:cNvPr id="6" name="Rectangle 5">
            <a:extLst>
              <a:ext uri="{C183D7F6-B498-43B3-948B-1728B52AA6E4}">
                <adec:decorative xmlns:adec="http://schemas.microsoft.com/office/drawing/2017/decorative" val="1"/>
              </a:ext>
            </a:extLst>
          </p:cNvPr>
          <p:cNvSpPr/>
          <p:nvPr/>
        </p:nvSpPr>
        <p:spPr>
          <a:xfrm>
            <a:off x="4463868" y="3942068"/>
            <a:ext cx="5411652" cy="310100"/>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C183D7F6-B498-43B3-948B-1728B52AA6E4}">
                <adec:decorative xmlns:adec="http://schemas.microsoft.com/office/drawing/2017/decorative" val="1"/>
              </a:ext>
            </a:extLst>
          </p:cNvPr>
          <p:cNvSpPr/>
          <p:nvPr/>
        </p:nvSpPr>
        <p:spPr>
          <a:xfrm>
            <a:off x="6699163" y="1920617"/>
            <a:ext cx="3952934" cy="454173"/>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C183D7F6-B498-43B3-948B-1728B52AA6E4}">
                <adec:decorative xmlns:adec="http://schemas.microsoft.com/office/drawing/2017/decorative" val="1"/>
              </a:ext>
            </a:extLst>
          </p:cNvPr>
          <p:cNvSpPr/>
          <p:nvPr/>
        </p:nvSpPr>
        <p:spPr>
          <a:xfrm>
            <a:off x="1208322" y="1566527"/>
            <a:ext cx="3620770" cy="339023"/>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0223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44C17FA7-E63F-46F8-BE9F-C3D1D4B25272}"/>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12" name="TextBox 11"/>
          <p:cNvSpPr txBox="1"/>
          <p:nvPr/>
        </p:nvSpPr>
        <p:spPr>
          <a:xfrm>
            <a:off x="194554" y="132220"/>
            <a:ext cx="11838562" cy="1046440"/>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dirty="0">
                <a:cs typeface="Arial" panose="020B0604020202020204" pitchFamily="34" charset="0"/>
              </a:rPr>
              <a:t>View Table Data:</a:t>
            </a:r>
          </a:p>
          <a:p>
            <a:pPr marL="914400" lvl="1" indent="-457200">
              <a:spcBef>
                <a:spcPts val="624"/>
              </a:spcBef>
              <a:buFont typeface="Wingdings" panose="05000000000000000000" pitchFamily="2" charset="2"/>
              <a:buChar char="§"/>
            </a:pPr>
            <a:r>
              <a:rPr lang="en-US" sz="1400" dirty="0">
                <a:latin typeface="+mj-lt"/>
                <a:cs typeface="Arial" panose="020B0604020202020204" pitchFamily="34" charset="0"/>
              </a:rPr>
              <a:t>View data for disability status by sex for the population without health insurance.</a:t>
            </a:r>
          </a:p>
          <a:p>
            <a:pPr marL="914400" lvl="1" indent="-457200">
              <a:spcBef>
                <a:spcPts val="624"/>
              </a:spcBef>
              <a:buFont typeface="Wingdings" panose="05000000000000000000" pitchFamily="2" charset="2"/>
              <a:buChar char="§"/>
            </a:pPr>
            <a:endParaRPr lang="en-US" sz="2000" dirty="0">
              <a:latin typeface="+mj-lt"/>
              <a:cs typeface="Arial" panose="020B0604020202020204" pitchFamily="34" charset="0"/>
            </a:endParaRPr>
          </a:p>
        </p:txBody>
      </p:sp>
      <p:pic>
        <p:nvPicPr>
          <p:cNvPr id="5" name="Picture 4" descr="Screenshot showing the table results, with male and female by disability status.">
            <a:extLst>
              <a:ext uri="{FF2B5EF4-FFF2-40B4-BE49-F238E27FC236}">
                <a16:creationId xmlns:a16="http://schemas.microsoft.com/office/drawing/2014/main" id="{325EDD9B-3E33-460A-9903-B96564AE2973}"/>
              </a:ext>
            </a:extLst>
          </p:cNvPr>
          <p:cNvPicPr>
            <a:picLocks noChangeAspect="1"/>
          </p:cNvPicPr>
          <p:nvPr/>
        </p:nvPicPr>
        <p:blipFill>
          <a:blip r:embed="rId2"/>
          <a:stretch>
            <a:fillRect/>
          </a:stretch>
        </p:blipFill>
        <p:spPr>
          <a:xfrm>
            <a:off x="911309" y="1247299"/>
            <a:ext cx="10369382" cy="4626617"/>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25</a:t>
            </a:fld>
            <a:endParaRPr lang="en-US" dirty="0"/>
          </a:p>
        </p:txBody>
      </p:sp>
      <p:sp>
        <p:nvSpPr>
          <p:cNvPr id="9" name="Rectangle 8">
            <a:extLst>
              <a:ext uri="{C183D7F6-B498-43B3-948B-1728B52AA6E4}">
                <adec:decorative xmlns:adec="http://schemas.microsoft.com/office/drawing/2017/decorative" val="1"/>
              </a:ext>
            </a:extLst>
          </p:cNvPr>
          <p:cNvSpPr/>
          <p:nvPr/>
        </p:nvSpPr>
        <p:spPr>
          <a:xfrm>
            <a:off x="1150288" y="1733383"/>
            <a:ext cx="3904091" cy="3427013"/>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044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74542E2-0B66-463B-A94E-CAE8B7AD1620}"/>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12" name="TextBox 11"/>
          <p:cNvSpPr txBox="1"/>
          <p:nvPr/>
        </p:nvSpPr>
        <p:spPr>
          <a:xfrm>
            <a:off x="283158" y="132220"/>
            <a:ext cx="11549481" cy="84638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Download:</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a:t>
            </a:r>
            <a:r>
              <a:rPr lang="en-US" sz="2000" b="1" dirty="0">
                <a:latin typeface="+mj-lt"/>
                <a:cs typeface="Arial" panose="020B0604020202020204" pitchFamily="34" charset="0"/>
              </a:rPr>
              <a:t>Download/Share </a:t>
            </a:r>
            <a:r>
              <a:rPr lang="en-US" sz="2000" dirty="0">
                <a:latin typeface="+mj-lt"/>
                <a:cs typeface="Arial" panose="020B0604020202020204" pitchFamily="34" charset="0"/>
              </a:rPr>
              <a:t>at the top of the table</a:t>
            </a:r>
          </a:p>
        </p:txBody>
      </p:sp>
      <p:pic>
        <p:nvPicPr>
          <p:cNvPr id="3" name="Picture 2" descr="Screenshot showing the Download/Share link in the upper right of the table.">
            <a:extLst>
              <a:ext uri="{FF2B5EF4-FFF2-40B4-BE49-F238E27FC236}">
                <a16:creationId xmlns:a16="http://schemas.microsoft.com/office/drawing/2014/main" id="{6760D16C-14E3-4D81-8EB6-00A7C7367E23}"/>
              </a:ext>
            </a:extLst>
          </p:cNvPr>
          <p:cNvPicPr>
            <a:picLocks noChangeAspect="1"/>
          </p:cNvPicPr>
          <p:nvPr/>
        </p:nvPicPr>
        <p:blipFill>
          <a:blip r:embed="rId2"/>
          <a:stretch>
            <a:fillRect/>
          </a:stretch>
        </p:blipFill>
        <p:spPr>
          <a:xfrm>
            <a:off x="902036" y="1118306"/>
            <a:ext cx="10539914" cy="4717344"/>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26</a:t>
            </a:fld>
            <a:endParaRPr lang="en-US" dirty="0"/>
          </a:p>
        </p:txBody>
      </p:sp>
      <p:sp>
        <p:nvSpPr>
          <p:cNvPr id="6" name="Rectangle 5">
            <a:extLst>
              <a:ext uri="{C183D7F6-B498-43B3-948B-1728B52AA6E4}">
                <adec:decorative xmlns:adec="http://schemas.microsoft.com/office/drawing/2017/decorative" val="1"/>
              </a:ext>
            </a:extLst>
          </p:cNvPr>
          <p:cNvSpPr/>
          <p:nvPr/>
        </p:nvSpPr>
        <p:spPr>
          <a:xfrm>
            <a:off x="8086214" y="1352992"/>
            <a:ext cx="1572136" cy="463107"/>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2404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BA54DB0B-6B20-405B-A708-D6DF90B95F81}"/>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12" name="TextBox 11"/>
          <p:cNvSpPr txBox="1"/>
          <p:nvPr/>
        </p:nvSpPr>
        <p:spPr>
          <a:xfrm>
            <a:off x="283158" y="132220"/>
            <a:ext cx="11549481" cy="1615827"/>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Download:</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Select </a:t>
            </a:r>
            <a:r>
              <a:rPr lang="en-US" sz="2000" b="1" dirty="0">
                <a:latin typeface="+mj-lt"/>
                <a:cs typeface="Arial" panose="020B0604020202020204" pitchFamily="34" charset="0"/>
              </a:rPr>
              <a:t>Download table view (.CSV), </a:t>
            </a:r>
            <a:r>
              <a:rPr lang="en-US" sz="2000" dirty="0">
                <a:latin typeface="+mj-lt"/>
                <a:cs typeface="Arial" panose="020B0604020202020204" pitchFamily="34" charset="0"/>
              </a:rPr>
              <a:t>then click </a:t>
            </a:r>
            <a:r>
              <a:rPr lang="en-US" sz="2000" b="1" dirty="0">
                <a:latin typeface="+mj-lt"/>
                <a:cs typeface="Arial" panose="020B0604020202020204" pitchFamily="34" charset="0"/>
              </a:rPr>
              <a:t>DOWNLOAD</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on </a:t>
            </a:r>
            <a:r>
              <a:rPr lang="en-US" sz="2000" b="1" dirty="0">
                <a:latin typeface="+mj-lt"/>
                <a:cs typeface="Arial" panose="020B0604020202020204" pitchFamily="34" charset="0"/>
              </a:rPr>
              <a:t>export.csv</a:t>
            </a:r>
            <a:r>
              <a:rPr lang="en-US" sz="2000" dirty="0">
                <a:latin typeface="+mj-lt"/>
                <a:cs typeface="Arial" panose="020B0604020202020204" pitchFamily="34" charset="0"/>
              </a:rPr>
              <a:t> to view your downloaded table</a:t>
            </a:r>
          </a:p>
          <a:p>
            <a:pPr marL="914400" lvl="1" indent="-457200">
              <a:spcBef>
                <a:spcPts val="624"/>
              </a:spcBef>
              <a:buFont typeface="Wingdings" panose="05000000000000000000" pitchFamily="2" charset="2"/>
              <a:buChar char="§"/>
            </a:pPr>
            <a:endParaRPr lang="en-US" sz="2000" b="1" dirty="0">
              <a:latin typeface="+mj-lt"/>
              <a:cs typeface="Arial" panose="020B0604020202020204" pitchFamily="34" charset="0"/>
            </a:endParaRPr>
          </a:p>
        </p:txBody>
      </p:sp>
      <p:pic>
        <p:nvPicPr>
          <p:cNvPr id="3" name="Picture 2" descr="Screenshot of the &quot;Download&quot; tab showing the boxes checked for &quot;Download table view (.CSV) and then the Download button clicked.">
            <a:extLst>
              <a:ext uri="{FF2B5EF4-FFF2-40B4-BE49-F238E27FC236}">
                <a16:creationId xmlns:a16="http://schemas.microsoft.com/office/drawing/2014/main" id="{BE15F860-544C-48F3-BDBB-50186EAB1894}"/>
              </a:ext>
            </a:extLst>
          </p:cNvPr>
          <p:cNvPicPr>
            <a:picLocks noChangeAspect="1"/>
          </p:cNvPicPr>
          <p:nvPr/>
        </p:nvPicPr>
        <p:blipFill>
          <a:blip r:embed="rId2"/>
          <a:stretch>
            <a:fillRect/>
          </a:stretch>
        </p:blipFill>
        <p:spPr>
          <a:xfrm>
            <a:off x="1295573" y="1613216"/>
            <a:ext cx="9940026" cy="4158934"/>
          </a:xfrm>
          <a:prstGeom prst="rect">
            <a:avLst/>
          </a:prstGeom>
          <a:ln w="9525">
            <a:solidFill>
              <a:schemeClr val="tx1"/>
            </a:solidFill>
          </a:ln>
        </p:spPr>
      </p:pic>
      <p:pic>
        <p:nvPicPr>
          <p:cNvPr id="7" name="Picture 6" descr="Download output of the table in Excel. The layout looks similar to the output displayed on screen.">
            <a:extLst>
              <a:ext uri="{FF2B5EF4-FFF2-40B4-BE49-F238E27FC236}">
                <a16:creationId xmlns:a16="http://schemas.microsoft.com/office/drawing/2014/main" id="{61AE75E3-5CD7-4149-A185-BEEA5E1FB646}"/>
              </a:ext>
            </a:extLst>
          </p:cNvPr>
          <p:cNvPicPr>
            <a:picLocks noChangeAspect="1"/>
          </p:cNvPicPr>
          <p:nvPr/>
        </p:nvPicPr>
        <p:blipFill>
          <a:blip r:embed="rId3"/>
          <a:stretch>
            <a:fillRect/>
          </a:stretch>
        </p:blipFill>
        <p:spPr>
          <a:xfrm>
            <a:off x="4670974" y="2389363"/>
            <a:ext cx="3939626" cy="2528519"/>
          </a:xfrm>
          <a:prstGeom prst="rect">
            <a:avLst/>
          </a:prstGeom>
          <a:ln w="9525">
            <a:solidFill>
              <a:schemeClr val="tx1"/>
            </a:solidFill>
          </a:ln>
        </p:spPr>
      </p:pic>
      <p:cxnSp>
        <p:nvCxnSpPr>
          <p:cNvPr id="9" name="Straight Arrow Connector 8">
            <a:extLst>
              <a:ext uri="{C183D7F6-B498-43B3-948B-1728B52AA6E4}">
                <adec:decorative xmlns:adec="http://schemas.microsoft.com/office/drawing/2017/decorative" val="1"/>
              </a:ext>
            </a:extLst>
          </p:cNvPr>
          <p:cNvCxnSpPr>
            <a:cxnSpLocks/>
          </p:cNvCxnSpPr>
          <p:nvPr/>
        </p:nvCxnSpPr>
        <p:spPr>
          <a:xfrm>
            <a:off x="3301890" y="2570425"/>
            <a:ext cx="1237841" cy="252652"/>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C183D7F6-B498-43B3-948B-1728B52AA6E4}">
                <adec:decorative xmlns:adec="http://schemas.microsoft.com/office/drawing/2017/decorative" val="1"/>
              </a:ext>
            </a:extLst>
          </p:cNvPr>
          <p:cNvSpPr/>
          <p:nvPr/>
        </p:nvSpPr>
        <p:spPr>
          <a:xfrm>
            <a:off x="1589198" y="4782316"/>
            <a:ext cx="682132" cy="268888"/>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27</a:t>
            </a:fld>
            <a:endParaRPr lang="en-US" dirty="0"/>
          </a:p>
        </p:txBody>
      </p:sp>
      <p:sp>
        <p:nvSpPr>
          <p:cNvPr id="15" name="Rectangle 14">
            <a:extLst>
              <a:ext uri="{FF2B5EF4-FFF2-40B4-BE49-F238E27FC236}">
                <a16:creationId xmlns:a16="http://schemas.microsoft.com/office/drawing/2014/main" id="{B8700C66-C364-48AA-8347-DFC3DEEEBEF5}"/>
              </a:ext>
              <a:ext uri="{C183D7F6-B498-43B3-948B-1728B52AA6E4}">
                <adec:decorative xmlns:adec="http://schemas.microsoft.com/office/drawing/2017/decorative" val="1"/>
              </a:ext>
            </a:extLst>
          </p:cNvPr>
          <p:cNvSpPr/>
          <p:nvPr/>
        </p:nvSpPr>
        <p:spPr>
          <a:xfrm>
            <a:off x="9454015" y="5265070"/>
            <a:ext cx="936894" cy="268888"/>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70569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7729" y="255871"/>
            <a:ext cx="10265663" cy="996577"/>
          </a:xfrm>
        </p:spPr>
        <p:txBody>
          <a:bodyPr>
            <a:normAutofit/>
          </a:bodyPr>
          <a:lstStyle/>
          <a:p>
            <a:pPr algn="l" fontAlgn="base"/>
            <a:r>
              <a:rPr lang="en-US" sz="3400" b="1" dirty="0">
                <a:solidFill>
                  <a:srgbClr val="1E2F4D"/>
                </a:solidFill>
                <a:latin typeface="Calibri"/>
              </a:rPr>
              <a:t>Public Use Microdata Areas (PUMAs)</a:t>
            </a:r>
          </a:p>
        </p:txBody>
      </p:sp>
      <p:sp>
        <p:nvSpPr>
          <p:cNvPr id="8" name="Rectangle 3"/>
          <p:cNvSpPr txBox="1">
            <a:spLocks noChangeArrowheads="1"/>
          </p:cNvSpPr>
          <p:nvPr/>
        </p:nvSpPr>
        <p:spPr>
          <a:xfrm>
            <a:off x="723364" y="1323846"/>
            <a:ext cx="7014202" cy="474804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spc="-20" baseline="0">
                <a:solidFill>
                  <a:schemeClr val="tx1"/>
                </a:solidFill>
                <a:latin typeface="Century Gothic" panose="020B0502020202020204" pitchFamily="34" charset="0"/>
                <a:ea typeface="+mn-ea"/>
                <a:cs typeface="+mn-cs"/>
              </a:defRPr>
            </a:lvl1pPr>
            <a:lvl2pPr marL="0" indent="0" algn="l" defTabSz="914400" rtl="0" eaLnBrk="1" latinLnBrk="0" hangingPunct="1">
              <a:lnSpc>
                <a:spcPct val="100000"/>
              </a:lnSpc>
              <a:spcBef>
                <a:spcPts val="2600"/>
              </a:spcBef>
              <a:buFont typeface="Arial" panose="020B0604020202020204" pitchFamily="34" charset="0"/>
              <a:buNone/>
              <a:defRPr sz="1300" kern="1200" spc="-20" baseline="0">
                <a:solidFill>
                  <a:schemeClr val="tx1"/>
                </a:solidFill>
                <a:latin typeface="+mn-lt"/>
                <a:ea typeface="+mn-ea"/>
                <a:cs typeface="+mn-cs"/>
              </a:defRPr>
            </a:lvl2pPr>
            <a:lvl3pPr marL="171450" indent="-171450" algn="l" defTabSz="914400" rtl="0" eaLnBrk="1" latinLnBrk="0" hangingPunct="1">
              <a:lnSpc>
                <a:spcPct val="100000"/>
              </a:lnSpc>
              <a:spcBef>
                <a:spcPts val="1200"/>
              </a:spcBef>
              <a:buFont typeface="Arial" panose="020B0604020202020204" pitchFamily="34" charset="0"/>
              <a:buChar char="•"/>
              <a:defRPr sz="1200" kern="1200" spc="-20" baseline="0">
                <a:solidFill>
                  <a:schemeClr val="tx1"/>
                </a:solidFill>
                <a:latin typeface="+mn-lt"/>
                <a:ea typeface="+mn-ea"/>
                <a:cs typeface="+mn-cs"/>
              </a:defRPr>
            </a:lvl3pPr>
            <a:lvl4pPr marL="342900" indent="-171450" algn="l" defTabSz="914400" rtl="0" eaLnBrk="1" latinLnBrk="0" hangingPunct="1">
              <a:lnSpc>
                <a:spcPct val="100000"/>
              </a:lnSpc>
              <a:spcBef>
                <a:spcPts val="600"/>
              </a:spcBef>
              <a:buFont typeface="Arial" panose="020B0604020202020204" pitchFamily="34" charset="0"/>
              <a:buChar char="‒"/>
              <a:defRPr sz="1100" kern="1200" spc="-20" baseline="0">
                <a:solidFill>
                  <a:schemeClr val="tx1"/>
                </a:solidFill>
                <a:latin typeface="+mn-lt"/>
                <a:ea typeface="+mn-ea"/>
                <a:cs typeface="+mn-cs"/>
              </a:defRPr>
            </a:lvl4pPr>
            <a:lvl5pPr marL="571500" indent="-228600" algn="l" defTabSz="914400" rtl="0" eaLnBrk="1" latinLnBrk="0" hangingPunct="1">
              <a:lnSpc>
                <a:spcPct val="100000"/>
              </a:lnSpc>
              <a:spcBef>
                <a:spcPts val="200"/>
              </a:spcBef>
              <a:buFont typeface="Arial" panose="020B0604020202020204" pitchFamily="34" charset="0"/>
              <a:buChar char="•"/>
              <a:defRPr sz="10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400" dirty="0"/>
              <a:t>Defined area with 100,000+ population:</a:t>
            </a:r>
          </a:p>
          <a:p>
            <a:pPr marL="342900" lvl="1" indent="-342900">
              <a:lnSpc>
                <a:spcPct val="110000"/>
              </a:lnSpc>
              <a:buFont typeface="Arial" panose="020B0604020202020204" pitchFamily="34" charset="0"/>
              <a:buChar char="•"/>
            </a:pPr>
            <a:r>
              <a:rPr lang="en-US" sz="2000" dirty="0">
                <a:latin typeface="+mj-lt"/>
              </a:rPr>
              <a:t>PUMAs (or collections of PUMAS) can be used to identify most cities of 100,000+ and many metro areas, but not all</a:t>
            </a:r>
          </a:p>
          <a:p>
            <a:pPr marL="342900" indent="-342900">
              <a:lnSpc>
                <a:spcPct val="110000"/>
              </a:lnSpc>
              <a:buFont typeface="Arial" panose="020B0604020202020204" pitchFamily="34" charset="0"/>
              <a:buChar char="•"/>
            </a:pPr>
            <a:r>
              <a:rPr lang="en-US" sz="2000" b="0" dirty="0">
                <a:latin typeface="+mj-lt"/>
              </a:rPr>
              <a:t>Identified by five-digit code (unique within each state)</a:t>
            </a:r>
          </a:p>
          <a:p>
            <a:pPr marL="342900" indent="-342900">
              <a:buFont typeface="Arial" panose="020B0604020202020204" pitchFamily="34" charset="0"/>
              <a:buChar char="•"/>
            </a:pPr>
            <a:r>
              <a:rPr lang="en-US" sz="2000" b="0" dirty="0">
                <a:latin typeface="+mj-lt"/>
              </a:rPr>
              <a:t>Nest within states and cover the entire nation</a:t>
            </a:r>
          </a:p>
          <a:p>
            <a:pPr marL="342900" indent="-342900">
              <a:buFont typeface="Arial" panose="020B0604020202020204" pitchFamily="34" charset="0"/>
              <a:buChar char="•"/>
            </a:pPr>
            <a:r>
              <a:rPr lang="en-US" sz="2000" b="0" dirty="0">
                <a:latin typeface="+mj-lt"/>
              </a:rPr>
              <a:t>Defined after each decennial census </a:t>
            </a:r>
          </a:p>
          <a:p>
            <a:pPr marL="342900" indent="-342900">
              <a:buFont typeface="Arial" panose="020B0604020202020204" pitchFamily="34" charset="0"/>
              <a:buChar char="•"/>
            </a:pPr>
            <a:r>
              <a:rPr lang="en-US" sz="2000" b="0" dirty="0">
                <a:latin typeface="+mj-lt"/>
              </a:rPr>
              <a:t>Census tracts and counties are the building blocks</a:t>
            </a:r>
          </a:p>
          <a:p>
            <a:endParaRPr lang="en-US" sz="1600" b="0" dirty="0">
              <a:latin typeface="+mj-lt"/>
            </a:endParaRPr>
          </a:p>
        </p:txBody>
      </p:sp>
      <p:pic>
        <p:nvPicPr>
          <p:cNvPr id="10" name="Picture 9" descr="Screenshot showing the public use microdata areas (PUMAs) in Wyoming. The PUMAs in Wyoming cover large areas of land because population density is low."/>
          <p:cNvPicPr>
            <a:picLocks noChangeAspect="1"/>
          </p:cNvPicPr>
          <p:nvPr/>
        </p:nvPicPr>
        <p:blipFill>
          <a:blip r:embed="rId3"/>
          <a:stretch>
            <a:fillRect/>
          </a:stretch>
        </p:blipFill>
        <p:spPr>
          <a:xfrm>
            <a:off x="8553995" y="1652158"/>
            <a:ext cx="2938827" cy="2289552"/>
          </a:xfrm>
          <a:prstGeom prst="rect">
            <a:avLst/>
          </a:prstGeom>
          <a:ln w="9525">
            <a:solidFill>
              <a:schemeClr val="tx1"/>
            </a:solidFill>
          </a:ln>
        </p:spPr>
      </p:pic>
      <p:pic>
        <p:nvPicPr>
          <p:cNvPr id="9" name="Picture 3" descr="Screenshot showing the public use microdata areas (PUMAs) in the northeast. The PUMAs in the northeast cover small areas of land because population density is high."/>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844246" y="3387990"/>
            <a:ext cx="2904345" cy="23622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4294967295"/>
          </p:nvPr>
        </p:nvSpPr>
        <p:spPr/>
        <p:txBody>
          <a:bodyPr/>
          <a:lstStyle/>
          <a:p>
            <a:fld id="{24BFE6D4-27A9-4AE4-9EAE-AF75F97B179B}" type="slidenum">
              <a:rPr lang="en-US" smtClean="0"/>
              <a:t>28</a:t>
            </a:fld>
            <a:endParaRPr lang="en-US" dirty="0"/>
          </a:p>
        </p:txBody>
      </p:sp>
    </p:spTree>
    <p:extLst>
      <p:ext uri="{BB962C8B-B14F-4D97-AF65-F5344CB8AC3E}">
        <p14:creationId xmlns:p14="http://schemas.microsoft.com/office/powerpoint/2010/main" val="260806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F4DCD3A-59F1-4A0E-8B6A-BE60AD004F94}"/>
              </a:ext>
            </a:extLst>
          </p:cNvPr>
          <p:cNvSpPr txBox="1">
            <a:spLocks noGrp="1"/>
          </p:cNvSpPr>
          <p:nvPr>
            <p:ph type="ctrTitle"/>
          </p:nvPr>
        </p:nvSpPr>
        <p:spPr>
          <a:xfrm>
            <a:off x="228600" y="546432"/>
            <a:ext cx="11666763" cy="5632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l" fontAlgn="base"/>
            <a:r>
              <a:rPr lang="en-US" sz="3400" b="1" dirty="0">
                <a:solidFill>
                  <a:srgbClr val="1E2F4D"/>
                </a:solidFill>
                <a:latin typeface="Calibri"/>
                <a:ea typeface="+mj-ea"/>
                <a:cs typeface="+mj-cs"/>
              </a:rPr>
              <a:t>Visualizing PUMAs through data.census.gov</a:t>
            </a:r>
          </a:p>
        </p:txBody>
      </p:sp>
      <p:pic>
        <p:nvPicPr>
          <p:cNvPr id="5" name="Picture 4" descr="Screenshot showing the three public use microdata areas that make up the Orleans Parish, LA.">
            <a:extLst>
              <a:ext uri="{FF2B5EF4-FFF2-40B4-BE49-F238E27FC236}">
                <a16:creationId xmlns:a16="http://schemas.microsoft.com/office/drawing/2014/main" id="{24405BEB-1CBB-480D-9B5B-628826CF5BD7}"/>
              </a:ext>
            </a:extLst>
          </p:cNvPr>
          <p:cNvPicPr>
            <a:picLocks noChangeAspect="1"/>
          </p:cNvPicPr>
          <p:nvPr/>
        </p:nvPicPr>
        <p:blipFill>
          <a:blip r:embed="rId2"/>
          <a:stretch>
            <a:fillRect/>
          </a:stretch>
        </p:blipFill>
        <p:spPr>
          <a:xfrm>
            <a:off x="819337" y="1266209"/>
            <a:ext cx="4409534" cy="3289411"/>
          </a:xfrm>
          <a:prstGeom prst="rect">
            <a:avLst/>
          </a:prstGeom>
          <a:ln w="9525">
            <a:solidFill>
              <a:schemeClr val="tx1"/>
            </a:solidFill>
          </a:ln>
        </p:spPr>
      </p:pic>
      <p:sp>
        <p:nvSpPr>
          <p:cNvPr id="7" name="TextBox 6">
            <a:extLst>
              <a:ext uri="{FF2B5EF4-FFF2-40B4-BE49-F238E27FC236}">
                <a16:creationId xmlns:a16="http://schemas.microsoft.com/office/drawing/2014/main" id="{7371154B-D096-4125-90FE-1AAA373C5CBB}"/>
              </a:ext>
            </a:extLst>
          </p:cNvPr>
          <p:cNvSpPr txBox="1"/>
          <p:nvPr/>
        </p:nvSpPr>
        <p:spPr>
          <a:xfrm>
            <a:off x="669925" y="4555620"/>
            <a:ext cx="4885899" cy="132343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Three PUMAs cover the city of New Orleans: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PUMA 02400</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PUMA 02401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PUMA 02402</a:t>
            </a:r>
          </a:p>
        </p:txBody>
      </p:sp>
      <p:pic>
        <p:nvPicPr>
          <p:cNvPr id="6" name="Picture 5" descr="Screenshot showing a single public use microdata area that covers three parishes in Louisiana: St James Parish, St John the Baptist Parish, and St Charles Parish.">
            <a:extLst>
              <a:ext uri="{FF2B5EF4-FFF2-40B4-BE49-F238E27FC236}">
                <a16:creationId xmlns:a16="http://schemas.microsoft.com/office/drawing/2014/main" id="{B4B1CBE0-54E2-4F1B-BA22-351ABC930CB1}"/>
              </a:ext>
            </a:extLst>
          </p:cNvPr>
          <p:cNvPicPr>
            <a:picLocks noChangeAspect="1"/>
          </p:cNvPicPr>
          <p:nvPr/>
        </p:nvPicPr>
        <p:blipFill>
          <a:blip r:embed="rId3"/>
          <a:stretch>
            <a:fillRect/>
          </a:stretch>
        </p:blipFill>
        <p:spPr>
          <a:xfrm>
            <a:off x="6234793" y="1195037"/>
            <a:ext cx="4456183" cy="3286435"/>
          </a:xfrm>
          <a:prstGeom prst="rect">
            <a:avLst/>
          </a:prstGeom>
          <a:ln w="9525">
            <a:solidFill>
              <a:schemeClr val="tx1"/>
            </a:solidFill>
          </a:ln>
        </p:spPr>
      </p:pic>
      <p:sp>
        <p:nvSpPr>
          <p:cNvPr id="8" name="TextBox 7">
            <a:extLst>
              <a:ext uri="{FF2B5EF4-FFF2-40B4-BE49-F238E27FC236}">
                <a16:creationId xmlns:a16="http://schemas.microsoft.com/office/drawing/2014/main" id="{BEE20D8C-9C76-4C53-90C9-915C3EB45BE1}"/>
              </a:ext>
            </a:extLst>
          </p:cNvPr>
          <p:cNvSpPr txBox="1"/>
          <p:nvPr/>
        </p:nvSpPr>
        <p:spPr>
          <a:xfrm>
            <a:off x="6096000" y="4481472"/>
            <a:ext cx="5682018" cy="1323439"/>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Louisiana PUMA 01900 covers 3 county equivalents: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St James Parish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St John the Baptist Parish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St Charles Parish</a:t>
            </a:r>
          </a:p>
        </p:txBody>
      </p:sp>
      <p:sp>
        <p:nvSpPr>
          <p:cNvPr id="10" name="Slide Number Placeholder 1">
            <a:extLst>
              <a:ext uri="{FF2B5EF4-FFF2-40B4-BE49-F238E27FC236}">
                <a16:creationId xmlns:a16="http://schemas.microsoft.com/office/drawing/2014/main" id="{92E77C9D-36B2-4FD4-B0D4-B5B746BC1E2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FE6D4-27A9-4AE4-9EAE-AF75F97B179B}" type="slidenum">
              <a:rPr lang="en-US" smtClean="0"/>
              <a:pPr/>
              <a:t>29</a:t>
            </a:fld>
            <a:endParaRPr lang="en-US" dirty="0"/>
          </a:p>
        </p:txBody>
      </p:sp>
    </p:spTree>
    <p:extLst>
      <p:ext uri="{BB962C8B-B14F-4D97-AF65-F5344CB8AC3E}">
        <p14:creationId xmlns:p14="http://schemas.microsoft.com/office/powerpoint/2010/main" val="3895329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7729" y="555673"/>
            <a:ext cx="10265663" cy="996577"/>
          </a:xfrm>
        </p:spPr>
        <p:txBody>
          <a:bodyPr>
            <a:normAutofit/>
          </a:bodyPr>
          <a:lstStyle/>
          <a:p>
            <a:pPr algn="l" fontAlgn="base"/>
            <a:r>
              <a:rPr lang="en-US" sz="3400" b="1" dirty="0">
                <a:solidFill>
                  <a:srgbClr val="1E2F4D"/>
                </a:solidFill>
                <a:latin typeface="Calibri"/>
              </a:rPr>
              <a:t>What is Public Use Microdata?</a:t>
            </a:r>
          </a:p>
        </p:txBody>
      </p:sp>
      <p:sp>
        <p:nvSpPr>
          <p:cNvPr id="6" name="Rectangle 2"/>
          <p:cNvSpPr txBox="1">
            <a:spLocks noChangeArrowheads="1"/>
          </p:cNvSpPr>
          <p:nvPr/>
        </p:nvSpPr>
        <p:spPr>
          <a:xfrm>
            <a:off x="1962816" y="2127720"/>
            <a:ext cx="8215488" cy="832945"/>
          </a:xfrm>
          <a:prstGeom prst="rect">
            <a:avLst/>
          </a:prstGeom>
        </p:spPr>
        <p:txBody>
          <a:bodyPr/>
          <a:lstStyle/>
          <a:p>
            <a:pPr algn="ctr" defTabSz="457200">
              <a:defRPr/>
            </a:pPr>
            <a:r>
              <a:rPr lang="en-US" sz="5000" b="1" dirty="0">
                <a:solidFill>
                  <a:schemeClr val="tx2"/>
                </a:solidFill>
                <a:latin typeface="+mj-lt"/>
                <a:ea typeface="+mj-ea"/>
                <a:cs typeface="Arial" pitchFamily="34" charset="0"/>
              </a:rPr>
              <a:t>P</a:t>
            </a:r>
            <a:r>
              <a:rPr lang="en-US" sz="5000" dirty="0">
                <a:solidFill>
                  <a:schemeClr val="tx2"/>
                </a:solidFill>
                <a:latin typeface="+mj-lt"/>
                <a:ea typeface="+mj-ea"/>
                <a:cs typeface="Arial" pitchFamily="34" charset="0"/>
              </a:rPr>
              <a:t>ublic</a:t>
            </a:r>
            <a:r>
              <a:rPr lang="en-US" sz="5000" b="1" dirty="0">
                <a:solidFill>
                  <a:schemeClr val="tx2"/>
                </a:solidFill>
                <a:latin typeface="+mj-lt"/>
                <a:ea typeface="+mj-ea"/>
                <a:cs typeface="Arial" pitchFamily="34" charset="0"/>
              </a:rPr>
              <a:t> U</a:t>
            </a:r>
            <a:r>
              <a:rPr lang="en-US" sz="5000" dirty="0">
                <a:solidFill>
                  <a:schemeClr val="tx2"/>
                </a:solidFill>
                <a:latin typeface="+mj-lt"/>
                <a:ea typeface="+mj-ea"/>
                <a:cs typeface="Arial" pitchFamily="34" charset="0"/>
              </a:rPr>
              <a:t>se</a:t>
            </a:r>
            <a:r>
              <a:rPr lang="en-US" sz="5000" b="1" dirty="0">
                <a:solidFill>
                  <a:schemeClr val="tx2"/>
                </a:solidFill>
                <a:latin typeface="+mj-lt"/>
                <a:ea typeface="+mj-ea"/>
                <a:cs typeface="Arial" pitchFamily="34" charset="0"/>
              </a:rPr>
              <a:t> M</a:t>
            </a:r>
            <a:r>
              <a:rPr lang="en-US" sz="5000" dirty="0">
                <a:solidFill>
                  <a:schemeClr val="tx2"/>
                </a:solidFill>
                <a:latin typeface="+mj-lt"/>
                <a:ea typeface="+mj-ea"/>
                <a:cs typeface="Arial" pitchFamily="34" charset="0"/>
              </a:rPr>
              <a:t>icrodata</a:t>
            </a:r>
          </a:p>
        </p:txBody>
      </p:sp>
      <p:sp>
        <p:nvSpPr>
          <p:cNvPr id="7" name="Left Brace 6">
            <a:extLst>
              <a:ext uri="{C183D7F6-B498-43B3-948B-1728B52AA6E4}">
                <adec:decorative xmlns:adec="http://schemas.microsoft.com/office/drawing/2017/decorative" val="1"/>
              </a:ext>
            </a:extLst>
          </p:cNvPr>
          <p:cNvSpPr/>
          <p:nvPr/>
        </p:nvSpPr>
        <p:spPr>
          <a:xfrm rot="16200000">
            <a:off x="4139028" y="1716065"/>
            <a:ext cx="558800" cy="304800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Left Brace 7">
            <a:extLst>
              <a:ext uri="{C183D7F6-B498-43B3-948B-1728B52AA6E4}">
                <adec:decorative xmlns:adec="http://schemas.microsoft.com/office/drawing/2017/decorative" val="1"/>
              </a:ext>
            </a:extLst>
          </p:cNvPr>
          <p:cNvSpPr/>
          <p:nvPr/>
        </p:nvSpPr>
        <p:spPr>
          <a:xfrm rot="16200000">
            <a:off x="7476166" y="1716066"/>
            <a:ext cx="558800" cy="304800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 Box 9"/>
          <p:cNvSpPr txBox="1">
            <a:spLocks noChangeArrowheads="1"/>
          </p:cNvSpPr>
          <p:nvPr/>
        </p:nvSpPr>
        <p:spPr bwMode="auto">
          <a:xfrm>
            <a:off x="1788117" y="3602797"/>
            <a:ext cx="4251277"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eaLnBrk="0" fontAlgn="base" hangingPunct="0">
              <a:spcBef>
                <a:spcPct val="0"/>
              </a:spcBef>
              <a:spcAft>
                <a:spcPct val="0"/>
              </a:spcAft>
              <a:defRPr sz="4400">
                <a:solidFill>
                  <a:schemeClr val="tx2"/>
                </a:solidFill>
                <a:latin typeface="Arial" charset="0"/>
              </a:defRPr>
            </a:lvl6pPr>
            <a:lvl7pPr marL="2971800" indent="-228600" eaLnBrk="0" fontAlgn="base" hangingPunct="0">
              <a:spcBef>
                <a:spcPct val="0"/>
              </a:spcBef>
              <a:spcAft>
                <a:spcPct val="0"/>
              </a:spcAft>
              <a:defRPr sz="4400">
                <a:solidFill>
                  <a:schemeClr val="tx2"/>
                </a:solidFill>
                <a:latin typeface="Arial" charset="0"/>
              </a:defRPr>
            </a:lvl7pPr>
            <a:lvl8pPr marL="3429000" indent="-228600" eaLnBrk="0" fontAlgn="base" hangingPunct="0">
              <a:spcBef>
                <a:spcPct val="0"/>
              </a:spcBef>
              <a:spcAft>
                <a:spcPct val="0"/>
              </a:spcAft>
              <a:defRPr sz="4400">
                <a:solidFill>
                  <a:schemeClr val="tx2"/>
                </a:solidFill>
                <a:latin typeface="Arial" charset="0"/>
              </a:defRPr>
            </a:lvl8pPr>
            <a:lvl9pPr marL="3886200" indent="-228600" eaLnBrk="0" fontAlgn="base" hangingPunct="0">
              <a:spcBef>
                <a:spcPct val="0"/>
              </a:spcBef>
              <a:spcAft>
                <a:spcPct val="0"/>
              </a:spcAft>
              <a:defRPr sz="4400">
                <a:solidFill>
                  <a:schemeClr val="tx2"/>
                </a:solidFill>
                <a:latin typeface="Arial" charset="0"/>
              </a:defRPr>
            </a:lvl9pPr>
          </a:lstStyle>
          <a:p>
            <a:pPr eaLnBrk="1" hangingPunct="1"/>
            <a:r>
              <a:rPr lang="en-US" sz="2600" b="1" dirty="0">
                <a:solidFill>
                  <a:schemeClr val="tx1"/>
                </a:solidFill>
                <a:latin typeface="+mn-lt"/>
              </a:rPr>
              <a:t>Anonymized</a:t>
            </a:r>
          </a:p>
          <a:p>
            <a:pPr marL="285750" indent="-285750" eaLnBrk="1" hangingPunct="1">
              <a:buFont typeface="Arial" panose="020B0604020202020204" pitchFamily="34" charset="0"/>
              <a:buChar char="•"/>
            </a:pPr>
            <a:r>
              <a:rPr lang="en-US" sz="1800" dirty="0">
                <a:solidFill>
                  <a:schemeClr val="tx1"/>
                </a:solidFill>
                <a:latin typeface="+mn-lt"/>
              </a:rPr>
              <a:t>No personally identifiable information</a:t>
            </a:r>
          </a:p>
          <a:p>
            <a:pPr marL="285750" indent="-285750" eaLnBrk="1" hangingPunct="1">
              <a:buFont typeface="Arial" panose="020B0604020202020204" pitchFamily="34" charset="0"/>
              <a:buChar char="•"/>
            </a:pPr>
            <a:r>
              <a:rPr lang="en-US" sz="1800" dirty="0">
                <a:solidFill>
                  <a:schemeClr val="tx1"/>
                </a:solidFill>
                <a:latin typeface="+mn-lt"/>
              </a:rPr>
              <a:t>Edits to protect confidentiality</a:t>
            </a:r>
          </a:p>
          <a:p>
            <a:pPr marL="457200" indent="-457200" eaLnBrk="1" hangingPunct="1">
              <a:buFont typeface="Arial" panose="020B0604020202020204" pitchFamily="34" charset="0"/>
              <a:buChar char="•"/>
            </a:pPr>
            <a:endParaRPr lang="en-US" sz="1200" b="1" dirty="0">
              <a:solidFill>
                <a:schemeClr val="tx1"/>
              </a:solidFill>
              <a:latin typeface="+mn-lt"/>
            </a:endParaRPr>
          </a:p>
          <a:p>
            <a:pPr eaLnBrk="1" hangingPunct="1"/>
            <a:r>
              <a:rPr lang="en-US" sz="2600" b="1" dirty="0">
                <a:solidFill>
                  <a:schemeClr val="tx1"/>
                </a:solidFill>
                <a:latin typeface="+mn-lt"/>
              </a:rPr>
              <a:t>Accessible</a:t>
            </a:r>
          </a:p>
          <a:p>
            <a:pPr marL="285750" indent="-285750" eaLnBrk="1" hangingPunct="1">
              <a:buFont typeface="Arial" panose="020B0604020202020204" pitchFamily="34" charset="0"/>
              <a:buChar char="•"/>
            </a:pPr>
            <a:r>
              <a:rPr lang="en-US" sz="1800" dirty="0">
                <a:solidFill>
                  <a:schemeClr val="tx1"/>
                </a:solidFill>
                <a:latin typeface="+mn-lt"/>
              </a:rPr>
              <a:t>data.census.gov/</a:t>
            </a:r>
            <a:r>
              <a:rPr lang="en-US" sz="1800" dirty="0" err="1">
                <a:solidFill>
                  <a:schemeClr val="tx1"/>
                </a:solidFill>
                <a:latin typeface="+mn-lt"/>
              </a:rPr>
              <a:t>mdat</a:t>
            </a:r>
            <a:endParaRPr lang="en-US" sz="1800" dirty="0">
              <a:solidFill>
                <a:schemeClr val="tx1"/>
              </a:solidFill>
              <a:latin typeface="+mn-lt"/>
            </a:endParaRPr>
          </a:p>
          <a:p>
            <a:pPr marL="285750" indent="-285750" eaLnBrk="1" hangingPunct="1">
              <a:buFont typeface="Arial" panose="020B0604020202020204" pitchFamily="34" charset="0"/>
              <a:buChar char="•"/>
            </a:pPr>
            <a:r>
              <a:rPr lang="en-US" sz="1800" dirty="0">
                <a:solidFill>
                  <a:schemeClr val="tx1"/>
                </a:solidFill>
                <a:latin typeface="+mn-lt"/>
              </a:rPr>
              <a:t>Application Programming Interface (API)</a:t>
            </a:r>
          </a:p>
          <a:p>
            <a:pPr marL="285750" indent="-285750" eaLnBrk="1" hangingPunct="1">
              <a:buFont typeface="Arial" panose="020B0604020202020204" pitchFamily="34" charset="0"/>
              <a:buChar char="•"/>
            </a:pPr>
            <a:r>
              <a:rPr lang="en-US" sz="1800" dirty="0">
                <a:solidFill>
                  <a:schemeClr val="tx1"/>
                </a:solidFill>
                <a:latin typeface="+mn-lt"/>
              </a:rPr>
              <a:t>Download through FTP sites</a:t>
            </a:r>
          </a:p>
        </p:txBody>
      </p:sp>
      <p:sp>
        <p:nvSpPr>
          <p:cNvPr id="11" name="Text Box 10"/>
          <p:cNvSpPr txBox="1">
            <a:spLocks noChangeArrowheads="1"/>
          </p:cNvSpPr>
          <p:nvPr/>
        </p:nvSpPr>
        <p:spPr bwMode="auto">
          <a:xfrm>
            <a:off x="6070560" y="3602797"/>
            <a:ext cx="3615520"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2"/>
                </a:solidFill>
                <a:latin typeface="Arial" charset="0"/>
              </a:defRPr>
            </a:lvl1pPr>
            <a:lvl2pPr marL="742950" indent="-285750" eaLnBrk="0" hangingPunct="0">
              <a:defRPr sz="4400">
                <a:solidFill>
                  <a:schemeClr val="tx2"/>
                </a:solidFill>
                <a:latin typeface="Arial" charset="0"/>
              </a:defRPr>
            </a:lvl2pPr>
            <a:lvl3pPr marL="1143000" indent="-228600" eaLnBrk="0" hangingPunct="0">
              <a:defRPr sz="4400">
                <a:solidFill>
                  <a:schemeClr val="tx2"/>
                </a:solidFill>
                <a:latin typeface="Arial" charset="0"/>
              </a:defRPr>
            </a:lvl3pPr>
            <a:lvl4pPr marL="1600200" indent="-228600" eaLnBrk="0" hangingPunct="0">
              <a:defRPr sz="4400">
                <a:solidFill>
                  <a:schemeClr val="tx2"/>
                </a:solidFill>
                <a:latin typeface="Arial" charset="0"/>
              </a:defRPr>
            </a:lvl4pPr>
            <a:lvl5pPr marL="2057400" indent="-228600" eaLnBrk="0" hangingPunct="0">
              <a:defRPr sz="4400">
                <a:solidFill>
                  <a:schemeClr val="tx2"/>
                </a:solidFill>
                <a:latin typeface="Arial" charset="0"/>
              </a:defRPr>
            </a:lvl5pPr>
            <a:lvl6pPr marL="2514600" indent="-228600" eaLnBrk="0" fontAlgn="base" hangingPunct="0">
              <a:spcBef>
                <a:spcPct val="0"/>
              </a:spcBef>
              <a:spcAft>
                <a:spcPct val="0"/>
              </a:spcAft>
              <a:defRPr sz="4400">
                <a:solidFill>
                  <a:schemeClr val="tx2"/>
                </a:solidFill>
                <a:latin typeface="Arial" charset="0"/>
              </a:defRPr>
            </a:lvl6pPr>
            <a:lvl7pPr marL="2971800" indent="-228600" eaLnBrk="0" fontAlgn="base" hangingPunct="0">
              <a:spcBef>
                <a:spcPct val="0"/>
              </a:spcBef>
              <a:spcAft>
                <a:spcPct val="0"/>
              </a:spcAft>
              <a:defRPr sz="4400">
                <a:solidFill>
                  <a:schemeClr val="tx2"/>
                </a:solidFill>
                <a:latin typeface="Arial" charset="0"/>
              </a:defRPr>
            </a:lvl7pPr>
            <a:lvl8pPr marL="3429000" indent="-228600" eaLnBrk="0" fontAlgn="base" hangingPunct="0">
              <a:spcBef>
                <a:spcPct val="0"/>
              </a:spcBef>
              <a:spcAft>
                <a:spcPct val="0"/>
              </a:spcAft>
              <a:defRPr sz="4400">
                <a:solidFill>
                  <a:schemeClr val="tx2"/>
                </a:solidFill>
                <a:latin typeface="Arial" charset="0"/>
              </a:defRPr>
            </a:lvl8pPr>
            <a:lvl9pPr marL="3886200" indent="-228600" eaLnBrk="0" fontAlgn="base" hangingPunct="0">
              <a:spcBef>
                <a:spcPct val="0"/>
              </a:spcBef>
              <a:spcAft>
                <a:spcPct val="0"/>
              </a:spcAft>
              <a:defRPr sz="4400">
                <a:solidFill>
                  <a:schemeClr val="tx2"/>
                </a:solidFill>
                <a:latin typeface="Arial" charset="0"/>
              </a:defRPr>
            </a:lvl9pPr>
          </a:lstStyle>
          <a:p>
            <a:pPr eaLnBrk="1" hangingPunct="1"/>
            <a:r>
              <a:rPr lang="en-US" sz="2600" b="1" dirty="0">
                <a:solidFill>
                  <a:schemeClr val="tx1"/>
                </a:solidFill>
                <a:latin typeface="+mn-lt"/>
              </a:rPr>
              <a:t>Individual Responses</a:t>
            </a:r>
          </a:p>
          <a:p>
            <a:pPr marL="398462" indent="-285750" eaLnBrk="1" hangingPunct="1">
              <a:buFont typeface="Arial" panose="020B0604020202020204" pitchFamily="34" charset="0"/>
              <a:buChar char="•"/>
            </a:pPr>
            <a:r>
              <a:rPr lang="en-US" sz="1800" dirty="0">
                <a:solidFill>
                  <a:schemeClr val="tx1"/>
                </a:solidFill>
                <a:latin typeface="+mn-lt"/>
              </a:rPr>
              <a:t>Must be tabulated and weighted by user</a:t>
            </a:r>
          </a:p>
        </p:txBody>
      </p:sp>
      <p:sp>
        <p:nvSpPr>
          <p:cNvPr id="2" name="Slide Number Placeholder 1"/>
          <p:cNvSpPr>
            <a:spLocks noGrp="1"/>
          </p:cNvSpPr>
          <p:nvPr>
            <p:ph type="sldNum" sz="quarter" idx="4294967295"/>
          </p:nvPr>
        </p:nvSpPr>
        <p:spPr/>
        <p:txBody>
          <a:bodyPr/>
          <a:lstStyle/>
          <a:p>
            <a:fld id="{24BFE6D4-27A9-4AE4-9EAE-AF75F97B179B}" type="slidenum">
              <a:rPr lang="en-US" smtClean="0"/>
              <a:t>3</a:t>
            </a:fld>
            <a:endParaRPr lang="en-US" dirty="0"/>
          </a:p>
        </p:txBody>
      </p:sp>
    </p:spTree>
    <p:extLst>
      <p:ext uri="{BB962C8B-B14F-4D97-AF65-F5344CB8AC3E}">
        <p14:creationId xmlns:p14="http://schemas.microsoft.com/office/powerpoint/2010/main" val="2137841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8">
            <a:extLst>
              <a:ext uri="{FF2B5EF4-FFF2-40B4-BE49-F238E27FC236}">
                <a16:creationId xmlns:a16="http://schemas.microsoft.com/office/drawing/2014/main" id="{24D4F28B-CB1B-4CB3-AB82-42A3B1121986}"/>
              </a:ext>
            </a:extLst>
          </p:cNvPr>
          <p:cNvSpPr txBox="1">
            <a:spLocks noGrp="1"/>
          </p:cNvSpPr>
          <p:nvPr>
            <p:ph type="ctrTitle"/>
          </p:nvPr>
        </p:nvSpPr>
        <p:spPr>
          <a:xfrm>
            <a:off x="228600" y="546432"/>
            <a:ext cx="11666763" cy="5632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l" fontAlgn="base"/>
            <a:r>
              <a:rPr lang="en-US" sz="3400" b="1" dirty="0">
                <a:solidFill>
                  <a:srgbClr val="1E2F4D"/>
                </a:solidFill>
                <a:latin typeface="Calibri"/>
                <a:ea typeface="+mj-ea"/>
                <a:cs typeface="+mj-cs"/>
              </a:rPr>
              <a:t>Selecting PUMAs in Microdata Access</a:t>
            </a:r>
          </a:p>
        </p:txBody>
      </p:sp>
      <p:sp>
        <p:nvSpPr>
          <p:cNvPr id="10" name="TextBox 9">
            <a:extLst>
              <a:ext uri="{FF2B5EF4-FFF2-40B4-BE49-F238E27FC236}">
                <a16:creationId xmlns:a16="http://schemas.microsoft.com/office/drawing/2014/main" id="{CDCA65FC-53CF-46E6-B135-71F7B2E4BBE7}"/>
              </a:ext>
            </a:extLst>
          </p:cNvPr>
          <p:cNvSpPr txBox="1"/>
          <p:nvPr/>
        </p:nvSpPr>
        <p:spPr>
          <a:xfrm>
            <a:off x="832762" y="1654183"/>
            <a:ext cx="3812553" cy="1015663"/>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u="none" strike="noStrike" kern="1200" cap="none" spc="0" normalizeH="0" baseline="0" noProof="0" dirty="0">
                <a:ln>
                  <a:noFill/>
                </a:ln>
                <a:solidFill>
                  <a:srgbClr val="000000"/>
                </a:solidFill>
                <a:effectLst/>
                <a:uLnTx/>
                <a:uFillTx/>
                <a:latin typeface="Calibri" panose="020F0502020204030204"/>
                <a:ea typeface="+mn-ea"/>
                <a:cs typeface="+mn-cs"/>
              </a:rPr>
              <a:t>If you </a:t>
            </a: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want lower level geographic areas it’s easy to select your PUMAs on Microdata Access.</a:t>
            </a:r>
          </a:p>
        </p:txBody>
      </p:sp>
      <p:pic>
        <p:nvPicPr>
          <p:cNvPr id="9" name="Picture 8" descr="Screenshot showing the three public use microdata areas that make up the Orleans Parish, LA.">
            <a:extLst>
              <a:ext uri="{FF2B5EF4-FFF2-40B4-BE49-F238E27FC236}">
                <a16:creationId xmlns:a16="http://schemas.microsoft.com/office/drawing/2014/main" id="{79447D20-F73C-4A5F-9FD4-D78B34B1CA2B}"/>
              </a:ext>
            </a:extLst>
          </p:cNvPr>
          <p:cNvPicPr>
            <a:picLocks noChangeAspect="1"/>
          </p:cNvPicPr>
          <p:nvPr/>
        </p:nvPicPr>
        <p:blipFill>
          <a:blip r:embed="rId2"/>
          <a:stretch>
            <a:fillRect/>
          </a:stretch>
        </p:blipFill>
        <p:spPr>
          <a:xfrm>
            <a:off x="844929" y="2791699"/>
            <a:ext cx="3716738" cy="2772601"/>
          </a:xfrm>
          <a:prstGeom prst="rect">
            <a:avLst/>
          </a:prstGeom>
          <a:ln w="9525">
            <a:solidFill>
              <a:schemeClr val="tx1"/>
            </a:solidFill>
          </a:ln>
        </p:spPr>
      </p:pic>
      <p:pic>
        <p:nvPicPr>
          <p:cNvPr id="4" name="Picture 3" descr="Screenshot showing the geography filter panel in the microdata access tool. To select PUMAs, you choose Public Use Microdata Area (PUMA), then Louisiana, and then select your desired PUMAs.">
            <a:extLst>
              <a:ext uri="{FF2B5EF4-FFF2-40B4-BE49-F238E27FC236}">
                <a16:creationId xmlns:a16="http://schemas.microsoft.com/office/drawing/2014/main" id="{0885DEEE-3550-40E2-8808-AD83FD356E23}"/>
              </a:ext>
            </a:extLst>
          </p:cNvPr>
          <p:cNvPicPr>
            <a:picLocks noChangeAspect="1"/>
          </p:cNvPicPr>
          <p:nvPr/>
        </p:nvPicPr>
        <p:blipFill>
          <a:blip r:embed="rId3"/>
          <a:stretch>
            <a:fillRect/>
          </a:stretch>
        </p:blipFill>
        <p:spPr>
          <a:xfrm>
            <a:off x="5290297" y="1309525"/>
            <a:ext cx="6462433" cy="4609532"/>
          </a:xfrm>
          <a:prstGeom prst="rect">
            <a:avLst/>
          </a:prstGeom>
          <a:ln w="9525">
            <a:solidFill>
              <a:schemeClr val="tx1"/>
            </a:solidFill>
          </a:ln>
        </p:spPr>
      </p:pic>
      <p:sp>
        <p:nvSpPr>
          <p:cNvPr id="5" name="Rectangle 4">
            <a:extLst>
              <a:ext uri="{FF2B5EF4-FFF2-40B4-BE49-F238E27FC236}">
                <a16:creationId xmlns:a16="http://schemas.microsoft.com/office/drawing/2014/main" id="{792ECF25-08A8-40D6-9523-F989B8A4B857}"/>
              </a:ext>
              <a:ext uri="{C183D7F6-B498-43B3-948B-1728B52AA6E4}">
                <adec:decorative xmlns:adec="http://schemas.microsoft.com/office/drawing/2017/decorative" val="1"/>
              </a:ext>
            </a:extLst>
          </p:cNvPr>
          <p:cNvSpPr/>
          <p:nvPr/>
        </p:nvSpPr>
        <p:spPr>
          <a:xfrm>
            <a:off x="5387101" y="3614291"/>
            <a:ext cx="1922060" cy="321098"/>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A7CA0F0-B77D-42BF-8C93-96D657D0A064}"/>
              </a:ext>
              <a:ext uri="{C183D7F6-B498-43B3-948B-1728B52AA6E4}">
                <adec:decorative xmlns:adec="http://schemas.microsoft.com/office/drawing/2017/decorative" val="1"/>
              </a:ext>
            </a:extLst>
          </p:cNvPr>
          <p:cNvSpPr/>
          <p:nvPr/>
        </p:nvSpPr>
        <p:spPr>
          <a:xfrm>
            <a:off x="6399242" y="2266157"/>
            <a:ext cx="1214651" cy="40368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A01C57C-4A54-43BD-8F73-E070D8722CDF}"/>
              </a:ext>
              <a:ext uri="{C183D7F6-B498-43B3-948B-1728B52AA6E4}">
                <adec:decorative xmlns:adec="http://schemas.microsoft.com/office/drawing/2017/decorative" val="1"/>
              </a:ext>
            </a:extLst>
          </p:cNvPr>
          <p:cNvSpPr/>
          <p:nvPr/>
        </p:nvSpPr>
        <p:spPr>
          <a:xfrm>
            <a:off x="7309161" y="3118683"/>
            <a:ext cx="1835624" cy="300624"/>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1590B70-6530-4795-AD92-F9C52F421EB5}"/>
              </a:ext>
              <a:ext uri="{C183D7F6-B498-43B3-948B-1728B52AA6E4}">
                <adec:decorative xmlns:adec="http://schemas.microsoft.com/office/drawing/2017/decorative" val="1"/>
              </a:ext>
            </a:extLst>
          </p:cNvPr>
          <p:cNvSpPr/>
          <p:nvPr/>
        </p:nvSpPr>
        <p:spPr>
          <a:xfrm>
            <a:off x="9234604" y="2886936"/>
            <a:ext cx="2097206" cy="1291064"/>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Slide Number Placeholder 1">
            <a:extLst>
              <a:ext uri="{FF2B5EF4-FFF2-40B4-BE49-F238E27FC236}">
                <a16:creationId xmlns:a16="http://schemas.microsoft.com/office/drawing/2014/main" id="{8429224B-3B68-4E0D-BF80-BC8A37B3D20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FE6D4-27A9-4AE4-9EAE-AF75F97B179B}" type="slidenum">
              <a:rPr lang="en-US" smtClean="0"/>
              <a:pPr/>
              <a:t>30</a:t>
            </a:fld>
            <a:endParaRPr lang="en-US" dirty="0"/>
          </a:p>
        </p:txBody>
      </p:sp>
    </p:spTree>
    <p:extLst>
      <p:ext uri="{BB962C8B-B14F-4D97-AF65-F5344CB8AC3E}">
        <p14:creationId xmlns:p14="http://schemas.microsoft.com/office/powerpoint/2010/main" val="1603342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822" y="1"/>
            <a:ext cx="10783957" cy="1006764"/>
          </a:xfrm>
        </p:spPr>
        <p:txBody>
          <a:bodyPr>
            <a:normAutofit/>
          </a:bodyPr>
          <a:lstStyle/>
          <a:p>
            <a:r>
              <a:rPr lang="en-US" sz="3400" b="1" dirty="0">
                <a:solidFill>
                  <a:srgbClr val="1E2F4D"/>
                </a:solidFill>
                <a:latin typeface="Calibri"/>
              </a:rPr>
              <a:t>Table B17001 – Poverty Status by Sex by Age</a:t>
            </a:r>
          </a:p>
        </p:txBody>
      </p:sp>
      <p:pic>
        <p:nvPicPr>
          <p:cNvPr id="6" name="Picture 5" descr="Screenshot of table B17001 from the 2020 American Community Survey 5-year estimates. It shows poverty status for age ranges such as under 5-year, 5-years, 6 to 11 years, etc. ">
            <a:extLst>
              <a:ext uri="{FF2B5EF4-FFF2-40B4-BE49-F238E27FC236}">
                <a16:creationId xmlns:a16="http://schemas.microsoft.com/office/drawing/2014/main" id="{6F68294E-919B-4041-AB85-7EA774C9DA77}"/>
              </a:ext>
            </a:extLst>
          </p:cNvPr>
          <p:cNvPicPr>
            <a:picLocks noChangeAspect="1"/>
          </p:cNvPicPr>
          <p:nvPr/>
        </p:nvPicPr>
        <p:blipFill rotWithShape="1">
          <a:blip r:embed="rId3"/>
          <a:srcRect t="18301"/>
          <a:stretch/>
        </p:blipFill>
        <p:spPr>
          <a:xfrm>
            <a:off x="400352" y="1423064"/>
            <a:ext cx="8210248" cy="4451066"/>
          </a:xfrm>
          <a:prstGeom prst="rect">
            <a:avLst/>
          </a:prstGeom>
          <a:ln w="9525">
            <a:solidFill>
              <a:schemeClr val="tx1"/>
            </a:solidFill>
          </a:ln>
        </p:spPr>
      </p:pic>
      <p:sp>
        <p:nvSpPr>
          <p:cNvPr id="5" name="Content Placeholder 4"/>
          <p:cNvSpPr>
            <a:spLocks noGrp="1"/>
          </p:cNvSpPr>
          <p:nvPr>
            <p:ph idx="1"/>
          </p:nvPr>
        </p:nvSpPr>
        <p:spPr>
          <a:xfrm>
            <a:off x="9032136" y="1423064"/>
            <a:ext cx="2759512" cy="4351338"/>
          </a:xfrm>
        </p:spPr>
        <p:txBody>
          <a:bodyPr>
            <a:normAutofit/>
          </a:bodyPr>
          <a:lstStyle/>
          <a:p>
            <a:pPr marL="0" indent="0">
              <a:buNone/>
            </a:pPr>
            <a:r>
              <a:rPr lang="en-US" dirty="0"/>
              <a:t>Annually released pre-tabulated ACS tables provide poverty data for age ranges, but what if we want data by single year of age?</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31</a:t>
            </a:fld>
            <a:endParaRPr lang="en-US" dirty="0"/>
          </a:p>
        </p:txBody>
      </p:sp>
      <p:sp>
        <p:nvSpPr>
          <p:cNvPr id="8" name="Rectangle 7">
            <a:extLst>
              <a:ext uri="{C183D7F6-B498-43B3-948B-1728B52AA6E4}">
                <adec:decorative xmlns:adec="http://schemas.microsoft.com/office/drawing/2017/decorative" val="1"/>
              </a:ext>
            </a:extLst>
          </p:cNvPr>
          <p:cNvSpPr/>
          <p:nvPr/>
        </p:nvSpPr>
        <p:spPr>
          <a:xfrm>
            <a:off x="759822" y="2673626"/>
            <a:ext cx="6459962" cy="3200504"/>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092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150"/>
            <a:ext cx="10515600" cy="1325563"/>
          </a:xfrm>
        </p:spPr>
        <p:txBody>
          <a:bodyPr>
            <a:normAutofit/>
          </a:bodyPr>
          <a:lstStyle/>
          <a:p>
            <a:r>
              <a:rPr lang="en-US" sz="3400" b="1" dirty="0">
                <a:solidFill>
                  <a:srgbClr val="1E2F4D"/>
                </a:solidFill>
                <a:latin typeface="Calibri"/>
              </a:rPr>
              <a:t>Microdata Access Demo</a:t>
            </a:r>
          </a:p>
        </p:txBody>
      </p:sp>
      <p:sp>
        <p:nvSpPr>
          <p:cNvPr id="7" name="Content Placeholder 2">
            <a:extLst>
              <a:ext uri="{FF2B5EF4-FFF2-40B4-BE49-F238E27FC236}">
                <a16:creationId xmlns:a16="http://schemas.microsoft.com/office/drawing/2014/main" id="{75B8BFC3-94F3-427C-9191-6D9A2F6CB7B1}"/>
              </a:ext>
            </a:extLst>
          </p:cNvPr>
          <p:cNvSpPr>
            <a:spLocks noGrp="1"/>
          </p:cNvSpPr>
          <p:nvPr>
            <p:ph idx="1"/>
          </p:nvPr>
        </p:nvSpPr>
        <p:spPr>
          <a:xfrm>
            <a:off x="627875" y="1409304"/>
            <a:ext cx="11353801" cy="4503738"/>
          </a:xfrm>
        </p:spPr>
        <p:txBody>
          <a:bodyPr>
            <a:normAutofit/>
          </a:bodyPr>
          <a:lstStyle/>
          <a:p>
            <a:pPr marL="514350" indent="-514350">
              <a:buFont typeface="+mj-lt"/>
              <a:buAutoNum type="arabicPeriod"/>
            </a:pPr>
            <a:r>
              <a:rPr lang="en-US" dirty="0">
                <a:solidFill>
                  <a:schemeClr val="bg2">
                    <a:lumMod val="90000"/>
                  </a:schemeClr>
                </a:solidFill>
              </a:rPr>
              <a:t>Select Variables and Geographies, Limit Universe, Define Table Layout, and Save Results</a:t>
            </a:r>
          </a:p>
          <a:p>
            <a:pPr marL="914400" lvl="2" indent="0">
              <a:buNone/>
            </a:pPr>
            <a:r>
              <a:rPr lang="en-US" b="1" dirty="0">
                <a:solidFill>
                  <a:schemeClr val="bg2">
                    <a:lumMod val="90000"/>
                  </a:schemeClr>
                </a:solidFill>
              </a:rPr>
              <a:t>Sex by Disability Status for the Population without Health Insurance in Texas from the CPS ASEC</a:t>
            </a:r>
          </a:p>
          <a:p>
            <a:pPr marL="914400" lvl="2" indent="0">
              <a:buNone/>
            </a:pPr>
            <a:endParaRPr lang="en-US" b="1" dirty="0"/>
          </a:p>
          <a:p>
            <a:pPr marL="514350" indent="-514350">
              <a:buFont typeface="+mj-lt"/>
              <a:buAutoNum type="arabicPeriod"/>
            </a:pPr>
            <a:r>
              <a:rPr lang="en-US" dirty="0"/>
              <a:t>Recode Continuous Variables and Select PUMAs</a:t>
            </a:r>
          </a:p>
          <a:p>
            <a:pPr marL="914400" lvl="2" indent="0">
              <a:buNone/>
            </a:pPr>
            <a:r>
              <a:rPr lang="en-US" b="1" dirty="0"/>
              <a:t>Poverty Status by Single Year of Age in Baltimore city PUMAs based on the ACS</a:t>
            </a:r>
          </a:p>
        </p:txBody>
      </p:sp>
      <p:sp>
        <p:nvSpPr>
          <p:cNvPr id="4" name="Slide Number Placeholder 3"/>
          <p:cNvSpPr>
            <a:spLocks noGrp="1"/>
          </p:cNvSpPr>
          <p:nvPr>
            <p:ph type="sldNum" sz="quarter" idx="12"/>
          </p:nvPr>
        </p:nvSpPr>
        <p:spPr/>
        <p:txBody>
          <a:bodyPr/>
          <a:lstStyle/>
          <a:p>
            <a:fld id="{24BFE6D4-27A9-4AE4-9EAE-AF75F97B179B}" type="slidenum">
              <a:rPr lang="en-US" smtClean="0"/>
              <a:t>32</a:t>
            </a:fld>
            <a:endParaRPr lang="en-US" dirty="0"/>
          </a:p>
        </p:txBody>
      </p:sp>
    </p:spTree>
    <p:extLst>
      <p:ext uri="{BB962C8B-B14F-4D97-AF65-F5344CB8AC3E}">
        <p14:creationId xmlns:p14="http://schemas.microsoft.com/office/powerpoint/2010/main" val="1512979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5FE84F9E-0E54-48D5-9ED4-90E4986D76D6}"/>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12" name="TextBox 11"/>
          <p:cNvSpPr txBox="1"/>
          <p:nvPr/>
        </p:nvSpPr>
        <p:spPr>
          <a:xfrm>
            <a:off x="396089" y="303459"/>
            <a:ext cx="11549481" cy="492443"/>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600" b="1" dirty="0">
                <a:latin typeface="+mj-lt"/>
                <a:cs typeface="Arial" panose="020B0604020202020204" pitchFamily="34" charset="0"/>
              </a:rPr>
              <a:t>Visit Microdata Access at data.census.gov/</a:t>
            </a:r>
            <a:r>
              <a:rPr lang="en-US" sz="2600" b="1" dirty="0" err="1">
                <a:latin typeface="+mj-lt"/>
                <a:cs typeface="Arial" panose="020B0604020202020204" pitchFamily="34" charset="0"/>
              </a:rPr>
              <a:t>mdat</a:t>
            </a:r>
            <a:endParaRPr lang="en-US" sz="2600" b="1" dirty="0">
              <a:latin typeface="+mj-lt"/>
              <a:cs typeface="Arial" panose="020B0604020202020204" pitchFamily="34" charset="0"/>
            </a:endParaRPr>
          </a:p>
        </p:txBody>
      </p:sp>
      <p:pic>
        <p:nvPicPr>
          <p:cNvPr id="3" name="Picture 2" descr="Screenshot of landing page of data.census.gov/mdat">
            <a:extLst>
              <a:ext uri="{FF2B5EF4-FFF2-40B4-BE49-F238E27FC236}">
                <a16:creationId xmlns:a16="http://schemas.microsoft.com/office/drawing/2014/main" id="{3875A061-9C44-47AD-9238-531722B10055}"/>
              </a:ext>
            </a:extLst>
          </p:cNvPr>
          <p:cNvPicPr>
            <a:picLocks noChangeAspect="1"/>
          </p:cNvPicPr>
          <p:nvPr/>
        </p:nvPicPr>
        <p:blipFill>
          <a:blip r:embed="rId2"/>
          <a:stretch>
            <a:fillRect/>
          </a:stretch>
        </p:blipFill>
        <p:spPr>
          <a:xfrm>
            <a:off x="1420572" y="989972"/>
            <a:ext cx="9110137" cy="4839760"/>
          </a:xfrm>
          <a:prstGeom prst="rect">
            <a:avLst/>
          </a:prstGeom>
          <a:ln w="9525">
            <a:solidFill>
              <a:schemeClr val="tx1"/>
            </a:solidFill>
          </a:ln>
        </p:spPr>
      </p:pic>
      <p:sp>
        <p:nvSpPr>
          <p:cNvPr id="9" name="TextBox 8"/>
          <p:cNvSpPr txBox="1"/>
          <p:nvPr/>
        </p:nvSpPr>
        <p:spPr>
          <a:xfrm>
            <a:off x="879642" y="6005271"/>
            <a:ext cx="10191998" cy="369332"/>
          </a:xfrm>
          <a:prstGeom prst="rect">
            <a:avLst/>
          </a:prstGeom>
          <a:noFill/>
        </p:spPr>
        <p:txBody>
          <a:bodyPr wrap="square" rtlCol="0">
            <a:spAutoFit/>
          </a:bodyPr>
          <a:lstStyle/>
          <a:p>
            <a:pPr algn="ctr"/>
            <a:r>
              <a:rPr lang="en-US" dirty="0">
                <a:solidFill>
                  <a:schemeClr val="tx2"/>
                </a:solidFill>
                <a:cs typeface="Arial" panose="020B0604020202020204" pitchFamily="34" charset="0"/>
              </a:rPr>
              <a:t>data.census.gov/</a:t>
            </a:r>
            <a:r>
              <a:rPr lang="en-US" dirty="0" err="1">
                <a:solidFill>
                  <a:schemeClr val="tx2"/>
                </a:solidFill>
                <a:cs typeface="Arial" panose="020B0604020202020204" pitchFamily="34" charset="0"/>
              </a:rPr>
              <a:t>mdat</a:t>
            </a:r>
            <a:endParaRPr lang="en-US" dirty="0">
              <a:solidFill>
                <a:schemeClr val="tx2"/>
              </a:solidFill>
              <a:cs typeface="Arial" panose="020B0604020202020204" pitchFamily="34" charset="0"/>
            </a:endParaRPr>
          </a:p>
        </p:txBody>
      </p:sp>
      <p:sp>
        <p:nvSpPr>
          <p:cNvPr id="10" name="Rectangle 9">
            <a:extLst>
              <a:ext uri="{C183D7F6-B498-43B3-948B-1728B52AA6E4}">
                <adec:decorative xmlns:adec="http://schemas.microsoft.com/office/drawing/2017/decorative" val="1"/>
              </a:ext>
            </a:extLst>
          </p:cNvPr>
          <p:cNvSpPr/>
          <p:nvPr/>
        </p:nvSpPr>
        <p:spPr>
          <a:xfrm>
            <a:off x="2426893" y="1214358"/>
            <a:ext cx="1508656" cy="259001"/>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33</a:t>
            </a:fld>
            <a:endParaRPr lang="en-US" dirty="0"/>
          </a:p>
        </p:txBody>
      </p:sp>
    </p:spTree>
    <p:extLst>
      <p:ext uri="{BB962C8B-B14F-4D97-AF65-F5344CB8AC3E}">
        <p14:creationId xmlns:p14="http://schemas.microsoft.com/office/powerpoint/2010/main" val="35230603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2">
            <a:extLst>
              <a:ext uri="{FF2B5EF4-FFF2-40B4-BE49-F238E27FC236}">
                <a16:creationId xmlns:a16="http://schemas.microsoft.com/office/drawing/2014/main" id="{6E6B2526-31A6-4425-A08C-C6530035713C}"/>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sp>
        <p:nvSpPr>
          <p:cNvPr id="6" name="TextBox 5"/>
          <p:cNvSpPr txBox="1"/>
          <p:nvPr/>
        </p:nvSpPr>
        <p:spPr>
          <a:xfrm>
            <a:off x="321258" y="128594"/>
            <a:ext cx="11549481" cy="1800493"/>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latin typeface="+mj-lt"/>
                <a:cs typeface="Arial" panose="020B0604020202020204" pitchFamily="34" charset="0"/>
              </a:rPr>
              <a:t>Choose Dataset and Vintage</a:t>
            </a:r>
            <a:r>
              <a:rPr lang="en-US" sz="2400" dirty="0">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Dataset – </a:t>
            </a:r>
            <a:r>
              <a:rPr lang="en-US" sz="2400" b="1" dirty="0">
                <a:latin typeface="+mj-lt"/>
                <a:cs typeface="Arial" panose="020B0604020202020204" pitchFamily="34" charset="0"/>
              </a:rPr>
              <a:t>ACS 5-Year Estimates Public Use Microdata Sample</a:t>
            </a: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Vintage – </a:t>
            </a:r>
            <a:r>
              <a:rPr lang="en-US" sz="2400" b="1" dirty="0">
                <a:latin typeface="+mj-lt"/>
                <a:cs typeface="Arial" panose="020B0604020202020204" pitchFamily="34" charset="0"/>
              </a:rPr>
              <a:t>2020</a:t>
            </a:r>
            <a:endParaRPr lang="en-US" sz="2400" dirty="0">
              <a:latin typeface="+mj-lt"/>
              <a:cs typeface="Arial" panose="020B0604020202020204" pitchFamily="34" charset="0"/>
            </a:endParaRPr>
          </a:p>
          <a:p>
            <a:pPr marL="914400" lvl="1" indent="-457200">
              <a:spcBef>
                <a:spcPts val="624"/>
              </a:spcBef>
              <a:buFont typeface="Wingdings" panose="05000000000000000000" pitchFamily="2" charset="2"/>
              <a:buChar char="§"/>
            </a:pPr>
            <a:r>
              <a:rPr lang="en-US" sz="2400" dirty="0">
                <a:latin typeface="+mj-lt"/>
                <a:cs typeface="Arial" panose="020B0604020202020204" pitchFamily="34" charset="0"/>
              </a:rPr>
              <a:t>Click </a:t>
            </a:r>
            <a:r>
              <a:rPr lang="en-US" sz="2400" b="1" dirty="0">
                <a:latin typeface="+mj-lt"/>
                <a:cs typeface="Arial" panose="020B0604020202020204" pitchFamily="34" charset="0"/>
              </a:rPr>
              <a:t>Next</a:t>
            </a:r>
            <a:r>
              <a:rPr lang="en-US" sz="2400" dirty="0">
                <a:latin typeface="+mj-lt"/>
                <a:cs typeface="Arial" panose="020B0604020202020204" pitchFamily="34" charset="0"/>
              </a:rPr>
              <a:t> in the lower right</a:t>
            </a:r>
            <a:endParaRPr lang="en-US" sz="2400" dirty="0">
              <a:latin typeface="Arial" panose="020B0604020202020204" pitchFamily="34" charset="0"/>
              <a:cs typeface="Arial" panose="020B0604020202020204" pitchFamily="34" charset="0"/>
            </a:endParaRPr>
          </a:p>
        </p:txBody>
      </p:sp>
      <p:pic>
        <p:nvPicPr>
          <p:cNvPr id="5" name="Picture 4" descr="Screenshot showing the selections of &quot;ACS 5-Year Estimates Public Use Microdata Sample&quot; and &quot;2020&quot; from the drop-down menus on the landing page of data.census.gov.">
            <a:extLst>
              <a:ext uri="{FF2B5EF4-FFF2-40B4-BE49-F238E27FC236}">
                <a16:creationId xmlns:a16="http://schemas.microsoft.com/office/drawing/2014/main" id="{3508045D-8733-40EF-971F-06C7C869F558}"/>
              </a:ext>
            </a:extLst>
          </p:cNvPr>
          <p:cNvPicPr>
            <a:picLocks noChangeAspect="1"/>
          </p:cNvPicPr>
          <p:nvPr/>
        </p:nvPicPr>
        <p:blipFill rotWithShape="1">
          <a:blip r:embed="rId3"/>
          <a:srcRect t="11520" b="7926"/>
          <a:stretch/>
        </p:blipFill>
        <p:spPr>
          <a:xfrm>
            <a:off x="1729774" y="1929087"/>
            <a:ext cx="7499074" cy="4051005"/>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34</a:t>
            </a:fld>
            <a:endParaRPr lang="en-US" dirty="0"/>
          </a:p>
        </p:txBody>
      </p:sp>
      <p:sp>
        <p:nvSpPr>
          <p:cNvPr id="9" name="Rectangle 8">
            <a:extLst>
              <a:ext uri="{C183D7F6-B498-43B3-948B-1728B52AA6E4}">
                <adec:decorative xmlns:adec="http://schemas.microsoft.com/office/drawing/2017/decorative" val="1"/>
              </a:ext>
            </a:extLst>
          </p:cNvPr>
          <p:cNvSpPr/>
          <p:nvPr/>
        </p:nvSpPr>
        <p:spPr>
          <a:xfrm>
            <a:off x="4279121" y="3234726"/>
            <a:ext cx="4429683" cy="350448"/>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C183D7F6-B498-43B3-948B-1728B52AA6E4}">
                <adec:decorative xmlns:adec="http://schemas.microsoft.com/office/drawing/2017/decorative" val="1"/>
              </a:ext>
            </a:extLst>
          </p:cNvPr>
          <p:cNvSpPr/>
          <p:nvPr/>
        </p:nvSpPr>
        <p:spPr>
          <a:xfrm>
            <a:off x="4280504" y="4390421"/>
            <a:ext cx="4428300" cy="348204"/>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C183D7F6-B498-43B3-948B-1728B52AA6E4}">
                <adec:decorative xmlns:adec="http://schemas.microsoft.com/office/drawing/2017/decorative" val="1"/>
              </a:ext>
            </a:extLst>
          </p:cNvPr>
          <p:cNvSpPr/>
          <p:nvPr/>
        </p:nvSpPr>
        <p:spPr>
          <a:xfrm>
            <a:off x="7890933" y="5475014"/>
            <a:ext cx="790354" cy="327765"/>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86906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A82D997B-DD77-44C7-A498-255FD32B6AC5}"/>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1</a:t>
            </a:r>
          </a:p>
        </p:txBody>
      </p:sp>
      <p:pic>
        <p:nvPicPr>
          <p:cNvPr id="8" name="Picture 7" descr="Screenshot of the &quot;Select Variables&quot; page of data.census.gov/mdat. There are search menus at the top of the column for &quot;Variable&quot; and &quot;Label&quot; that allow you to search the contents of those panels.">
            <a:extLst>
              <a:ext uri="{FF2B5EF4-FFF2-40B4-BE49-F238E27FC236}">
                <a16:creationId xmlns:a16="http://schemas.microsoft.com/office/drawing/2014/main" id="{05F63E24-034E-4423-A0A3-43252C837851}"/>
              </a:ext>
            </a:extLst>
          </p:cNvPr>
          <p:cNvPicPr>
            <a:picLocks noChangeAspect="1"/>
          </p:cNvPicPr>
          <p:nvPr/>
        </p:nvPicPr>
        <p:blipFill>
          <a:blip r:embed="rId2"/>
          <a:stretch>
            <a:fillRect/>
          </a:stretch>
        </p:blipFill>
        <p:spPr>
          <a:xfrm>
            <a:off x="2154602" y="1076737"/>
            <a:ext cx="8032455" cy="4778199"/>
          </a:xfrm>
          <a:prstGeom prst="rect">
            <a:avLst/>
          </a:prstGeom>
          <a:ln w="9525">
            <a:solidFill>
              <a:schemeClr val="tx1"/>
            </a:solidFill>
          </a:ln>
        </p:spPr>
      </p:pic>
      <p:sp>
        <p:nvSpPr>
          <p:cNvPr id="9" name="TextBox 8"/>
          <p:cNvSpPr txBox="1"/>
          <p:nvPr/>
        </p:nvSpPr>
        <p:spPr>
          <a:xfrm>
            <a:off x="321258" y="128594"/>
            <a:ext cx="11549481" cy="830997"/>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latin typeface="+mj-lt"/>
                <a:cs typeface="Arial" panose="020B0604020202020204" pitchFamily="34" charset="0"/>
              </a:rPr>
              <a:t>Search for Variables</a:t>
            </a:r>
            <a:r>
              <a:rPr lang="en-US" sz="2400" dirty="0">
                <a:latin typeface="+mj-lt"/>
                <a:cs typeface="Arial" panose="020B0604020202020204" pitchFamily="34" charset="0"/>
              </a:rPr>
              <a:t>: Use the search box below “Variable” or “Label” to find your variables of interest</a:t>
            </a:r>
            <a:endParaRPr lang="en-US" sz="2400" b="1" dirty="0">
              <a:latin typeface="+mj-lt"/>
              <a:cs typeface="Arial" panose="020B0604020202020204" pitchFamily="34" charset="0"/>
            </a:endParaRP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35</a:t>
            </a:fld>
            <a:endParaRPr lang="en-US" dirty="0"/>
          </a:p>
        </p:txBody>
      </p:sp>
      <p:sp>
        <p:nvSpPr>
          <p:cNvPr id="11" name="Rectangle 10">
            <a:extLst>
              <a:ext uri="{FF2B5EF4-FFF2-40B4-BE49-F238E27FC236}">
                <a16:creationId xmlns:a16="http://schemas.microsoft.com/office/drawing/2014/main" id="{236CAEC6-7EA6-4BAF-BB0C-6A7585966E3D}"/>
              </a:ext>
              <a:ext uri="{C183D7F6-B498-43B3-948B-1728B52AA6E4}">
                <adec:decorative xmlns:adec="http://schemas.microsoft.com/office/drawing/2017/decorative" val="1"/>
              </a:ext>
            </a:extLst>
          </p:cNvPr>
          <p:cNvSpPr/>
          <p:nvPr/>
        </p:nvSpPr>
        <p:spPr>
          <a:xfrm>
            <a:off x="3062202" y="3916072"/>
            <a:ext cx="802281" cy="217016"/>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8528AF7-1C98-436E-AC3B-B965E98AC1B3}"/>
              </a:ext>
              <a:ext uri="{C183D7F6-B498-43B3-948B-1728B52AA6E4}">
                <adec:decorative xmlns:adec="http://schemas.microsoft.com/office/drawing/2017/decorative" val="1"/>
              </a:ext>
            </a:extLst>
          </p:cNvPr>
          <p:cNvSpPr/>
          <p:nvPr/>
        </p:nvSpPr>
        <p:spPr>
          <a:xfrm>
            <a:off x="4061565" y="3916072"/>
            <a:ext cx="1283103" cy="217016"/>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19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9292E232-DD06-48C8-B161-2B88D73B5DDB}"/>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2</a:t>
            </a:r>
          </a:p>
        </p:txBody>
      </p:sp>
      <p:sp>
        <p:nvSpPr>
          <p:cNvPr id="12" name="TextBox 11"/>
          <p:cNvSpPr txBox="1"/>
          <p:nvPr/>
        </p:nvSpPr>
        <p:spPr>
          <a:xfrm>
            <a:off x="321258" y="128594"/>
            <a:ext cx="11549481" cy="1862048"/>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latin typeface="+mj-lt"/>
                <a:cs typeface="Arial" panose="020B0604020202020204" pitchFamily="34" charset="0"/>
              </a:rPr>
              <a:t>Select variable for Age</a:t>
            </a:r>
            <a:r>
              <a:rPr lang="en-US" sz="2400" dirty="0">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1900" dirty="0">
                <a:latin typeface="+mj-lt"/>
                <a:cs typeface="Arial" panose="020B0604020202020204" pitchFamily="34" charset="0"/>
              </a:rPr>
              <a:t>Type “AGEP” in the Variable search box or type “Age” in the label search box</a:t>
            </a:r>
          </a:p>
          <a:p>
            <a:pPr marL="914400" lvl="1" indent="-457200">
              <a:spcBef>
                <a:spcPts val="624"/>
              </a:spcBef>
              <a:buFont typeface="Wingdings" panose="05000000000000000000" pitchFamily="2" charset="2"/>
              <a:buChar char="§"/>
            </a:pPr>
            <a:r>
              <a:rPr lang="en-US" sz="1900" dirty="0">
                <a:latin typeface="+mj-lt"/>
                <a:cs typeface="Arial" panose="020B0604020202020204" pitchFamily="34" charset="0"/>
              </a:rPr>
              <a:t>Check the box to the left of AGEP to add the variable to your data cart</a:t>
            </a:r>
          </a:p>
          <a:p>
            <a:pPr marL="914400" lvl="1" indent="-457200">
              <a:spcBef>
                <a:spcPts val="624"/>
              </a:spcBef>
              <a:buFont typeface="Wingdings" panose="05000000000000000000" pitchFamily="2" charset="2"/>
              <a:buChar char="§"/>
            </a:pPr>
            <a:r>
              <a:rPr lang="en-US" sz="1900" dirty="0">
                <a:latin typeface="+mj-lt"/>
                <a:cs typeface="Arial" panose="020B0604020202020204" pitchFamily="34" charset="0"/>
              </a:rPr>
              <a:t>Notice the message at the top of the screen saying you will need to create your own categories (or recodes) for this variable if you want it shown in the table (you will do this action in the Data Cart)</a:t>
            </a:r>
          </a:p>
        </p:txBody>
      </p:sp>
      <p:pic>
        <p:nvPicPr>
          <p:cNvPr id="4" name="Picture 3" descr="Screenshot showing &quot;AGEP&quot; entered into the variable search box, and &quot;Age&quot; entered into the label search box. The check box for the variable &quot;AGEP&quot; has been selected.">
            <a:extLst>
              <a:ext uri="{FF2B5EF4-FFF2-40B4-BE49-F238E27FC236}">
                <a16:creationId xmlns:a16="http://schemas.microsoft.com/office/drawing/2014/main" id="{B8716FE0-F85B-4E3B-8A3E-AFFEF44A966A}"/>
              </a:ext>
            </a:extLst>
          </p:cNvPr>
          <p:cNvPicPr>
            <a:picLocks noChangeAspect="1"/>
          </p:cNvPicPr>
          <p:nvPr/>
        </p:nvPicPr>
        <p:blipFill>
          <a:blip r:embed="rId2"/>
          <a:stretch>
            <a:fillRect/>
          </a:stretch>
        </p:blipFill>
        <p:spPr>
          <a:xfrm>
            <a:off x="2154602" y="2130580"/>
            <a:ext cx="8032455" cy="4225770"/>
          </a:xfrm>
          <a:prstGeom prst="rect">
            <a:avLst/>
          </a:prstGeom>
          <a:ln w="9525">
            <a:solidFill>
              <a:schemeClr val="tx1"/>
            </a:solidFill>
          </a:ln>
        </p:spPr>
      </p:pic>
      <p:sp>
        <p:nvSpPr>
          <p:cNvPr id="7" name="Rectangle 6">
            <a:extLst>
              <a:ext uri="{C183D7F6-B498-43B3-948B-1728B52AA6E4}">
                <adec:decorative xmlns:adec="http://schemas.microsoft.com/office/drawing/2017/decorative" val="1"/>
              </a:ext>
            </a:extLst>
          </p:cNvPr>
          <p:cNvSpPr/>
          <p:nvPr/>
        </p:nvSpPr>
        <p:spPr>
          <a:xfrm>
            <a:off x="7109827" y="5200353"/>
            <a:ext cx="933959" cy="221672"/>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C183D7F6-B498-43B3-948B-1728B52AA6E4}">
                <adec:decorative xmlns:adec="http://schemas.microsoft.com/office/drawing/2017/decorative" val="1"/>
              </a:ext>
            </a:extLst>
          </p:cNvPr>
          <p:cNvSpPr/>
          <p:nvPr/>
        </p:nvSpPr>
        <p:spPr>
          <a:xfrm>
            <a:off x="3066746" y="4945073"/>
            <a:ext cx="774223" cy="241421"/>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C183D7F6-B498-43B3-948B-1728B52AA6E4}">
                <adec:decorative xmlns:adec="http://schemas.microsoft.com/office/drawing/2017/decorative" val="1"/>
              </a:ext>
            </a:extLst>
          </p:cNvPr>
          <p:cNvSpPr/>
          <p:nvPr/>
        </p:nvSpPr>
        <p:spPr>
          <a:xfrm>
            <a:off x="2621769" y="5186494"/>
            <a:ext cx="235527" cy="221673"/>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C183D7F6-B498-43B3-948B-1728B52AA6E4}">
                <adec:decorative xmlns:adec="http://schemas.microsoft.com/office/drawing/2017/decorative" val="1"/>
              </a:ext>
            </a:extLst>
          </p:cNvPr>
          <p:cNvCxnSpPr>
            <a:cxnSpLocks/>
          </p:cNvCxnSpPr>
          <p:nvPr/>
        </p:nvCxnSpPr>
        <p:spPr>
          <a:xfrm flipH="1">
            <a:off x="6794432" y="5471164"/>
            <a:ext cx="340645" cy="252393"/>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
            <a:extLst>
              <a:ext uri="{FF2B5EF4-FFF2-40B4-BE49-F238E27FC236}">
                <a16:creationId xmlns:a16="http://schemas.microsoft.com/office/drawing/2014/main" id="{B2F2FD6D-F661-422F-BA73-84CCC9EEB7F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FE6D4-27A9-4AE4-9EAE-AF75F97B179B}" type="slidenum">
              <a:rPr lang="en-US" smtClean="0"/>
              <a:pPr/>
              <a:t>36</a:t>
            </a:fld>
            <a:endParaRPr lang="en-US" dirty="0"/>
          </a:p>
        </p:txBody>
      </p:sp>
      <p:sp>
        <p:nvSpPr>
          <p:cNvPr id="15" name="Rectangle 14">
            <a:extLst>
              <a:ext uri="{FF2B5EF4-FFF2-40B4-BE49-F238E27FC236}">
                <a16:creationId xmlns:a16="http://schemas.microsoft.com/office/drawing/2014/main" id="{24354272-988C-4B0F-9B39-FC3CB0973CC8}"/>
              </a:ext>
              <a:ext uri="{C183D7F6-B498-43B3-948B-1728B52AA6E4}">
                <adec:decorative xmlns:adec="http://schemas.microsoft.com/office/drawing/2017/decorative" val="1"/>
              </a:ext>
            </a:extLst>
          </p:cNvPr>
          <p:cNvSpPr/>
          <p:nvPr/>
        </p:nvSpPr>
        <p:spPr>
          <a:xfrm>
            <a:off x="4050419" y="4945072"/>
            <a:ext cx="1311290" cy="241421"/>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8827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9292E232-DD06-48C8-B161-2B88D73B5DDB}"/>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2</a:t>
            </a:r>
          </a:p>
        </p:txBody>
      </p:sp>
      <p:sp>
        <p:nvSpPr>
          <p:cNvPr id="12" name="TextBox 11"/>
          <p:cNvSpPr txBox="1"/>
          <p:nvPr/>
        </p:nvSpPr>
        <p:spPr>
          <a:xfrm>
            <a:off x="321258" y="128594"/>
            <a:ext cx="11549481" cy="1569660"/>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latin typeface="+mj-lt"/>
                <a:cs typeface="Arial" panose="020B0604020202020204" pitchFamily="34" charset="0"/>
              </a:rPr>
              <a:t>Select variable for Poverty</a:t>
            </a:r>
            <a:r>
              <a:rPr lang="en-US" sz="2400" dirty="0">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1900" dirty="0">
                <a:latin typeface="+mj-lt"/>
                <a:cs typeface="Arial" panose="020B0604020202020204" pitchFamily="34" charset="0"/>
              </a:rPr>
              <a:t>Type “POVPIP” in the Variable search box or type “poverty” in the label search box</a:t>
            </a:r>
          </a:p>
          <a:p>
            <a:pPr marL="914400" lvl="1" indent="-457200">
              <a:spcBef>
                <a:spcPts val="624"/>
              </a:spcBef>
              <a:buFont typeface="Wingdings" panose="05000000000000000000" pitchFamily="2" charset="2"/>
              <a:buChar char="§"/>
            </a:pPr>
            <a:r>
              <a:rPr lang="en-US" sz="1900" dirty="0">
                <a:latin typeface="+mj-lt"/>
                <a:cs typeface="Arial" panose="020B0604020202020204" pitchFamily="34" charset="0"/>
              </a:rPr>
              <a:t>Check the box to the left of POVPIP to add the variable to your data cart</a:t>
            </a:r>
          </a:p>
          <a:p>
            <a:pPr marL="914400" lvl="1" indent="-457200">
              <a:spcBef>
                <a:spcPts val="624"/>
              </a:spcBef>
              <a:buFont typeface="Wingdings" panose="05000000000000000000" pitchFamily="2" charset="2"/>
              <a:buChar char="§"/>
            </a:pPr>
            <a:r>
              <a:rPr lang="en-US" sz="1900" dirty="0">
                <a:latin typeface="+mj-lt"/>
                <a:cs typeface="Arial" panose="020B0604020202020204" pitchFamily="34" charset="0"/>
              </a:rPr>
              <a:t>Notice the message at the top of the screen saying that this is a continuous variable</a:t>
            </a:r>
          </a:p>
        </p:txBody>
      </p:sp>
      <p:pic>
        <p:nvPicPr>
          <p:cNvPr id="3" name="Picture 2" descr="Screenshot showing &quot;POVPIP&quot; entered into the variable search box, and &quot;Poverty&quot; entered into the label search box. The check box for the variable &quot;POVPIP&quot; has been selected.">
            <a:extLst>
              <a:ext uri="{FF2B5EF4-FFF2-40B4-BE49-F238E27FC236}">
                <a16:creationId xmlns:a16="http://schemas.microsoft.com/office/drawing/2014/main" id="{D0F15531-FB5D-4262-A08B-DD62205C71E8}"/>
              </a:ext>
            </a:extLst>
          </p:cNvPr>
          <p:cNvPicPr>
            <a:picLocks noChangeAspect="1"/>
          </p:cNvPicPr>
          <p:nvPr/>
        </p:nvPicPr>
        <p:blipFill rotWithShape="1">
          <a:blip r:embed="rId2"/>
          <a:srcRect b="17614"/>
          <a:stretch/>
        </p:blipFill>
        <p:spPr>
          <a:xfrm>
            <a:off x="2079770" y="2101886"/>
            <a:ext cx="8032455" cy="4143220"/>
          </a:xfrm>
          <a:prstGeom prst="rect">
            <a:avLst/>
          </a:prstGeom>
          <a:ln w="9525">
            <a:solidFill>
              <a:schemeClr val="tx1"/>
            </a:solidFill>
          </a:ln>
        </p:spPr>
      </p:pic>
      <p:sp>
        <p:nvSpPr>
          <p:cNvPr id="7" name="Rectangle 6">
            <a:extLst>
              <a:ext uri="{C183D7F6-B498-43B3-948B-1728B52AA6E4}">
                <adec:decorative xmlns:adec="http://schemas.microsoft.com/office/drawing/2017/decorative" val="1"/>
              </a:ext>
            </a:extLst>
          </p:cNvPr>
          <p:cNvSpPr/>
          <p:nvPr/>
        </p:nvSpPr>
        <p:spPr>
          <a:xfrm>
            <a:off x="7033627" y="4698703"/>
            <a:ext cx="933959" cy="221672"/>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C183D7F6-B498-43B3-948B-1728B52AA6E4}">
                <adec:decorative xmlns:adec="http://schemas.microsoft.com/office/drawing/2017/decorative" val="1"/>
              </a:ext>
            </a:extLst>
          </p:cNvPr>
          <p:cNvSpPr/>
          <p:nvPr/>
        </p:nvSpPr>
        <p:spPr>
          <a:xfrm>
            <a:off x="2990546" y="4443423"/>
            <a:ext cx="774223" cy="241421"/>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C183D7F6-B498-43B3-948B-1728B52AA6E4}">
                <adec:decorative xmlns:adec="http://schemas.microsoft.com/office/drawing/2017/decorative" val="1"/>
              </a:ext>
            </a:extLst>
          </p:cNvPr>
          <p:cNvSpPr/>
          <p:nvPr/>
        </p:nvSpPr>
        <p:spPr>
          <a:xfrm>
            <a:off x="2545569" y="4684844"/>
            <a:ext cx="235527" cy="221673"/>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C183D7F6-B498-43B3-948B-1728B52AA6E4}">
                <adec:decorative xmlns:adec="http://schemas.microsoft.com/office/drawing/2017/decorative" val="1"/>
              </a:ext>
            </a:extLst>
          </p:cNvPr>
          <p:cNvCxnSpPr>
            <a:cxnSpLocks/>
          </p:cNvCxnSpPr>
          <p:nvPr/>
        </p:nvCxnSpPr>
        <p:spPr>
          <a:xfrm flipH="1">
            <a:off x="6407150" y="4969514"/>
            <a:ext cx="651728" cy="307336"/>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
        <p:nvSpPr>
          <p:cNvPr id="13" name="Slide Number Placeholder 1">
            <a:extLst>
              <a:ext uri="{FF2B5EF4-FFF2-40B4-BE49-F238E27FC236}">
                <a16:creationId xmlns:a16="http://schemas.microsoft.com/office/drawing/2014/main" id="{B2F2FD6D-F661-422F-BA73-84CCC9EEB7F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FE6D4-27A9-4AE4-9EAE-AF75F97B179B}" type="slidenum">
              <a:rPr lang="en-US" smtClean="0"/>
              <a:pPr/>
              <a:t>37</a:t>
            </a:fld>
            <a:endParaRPr lang="en-US" dirty="0"/>
          </a:p>
        </p:txBody>
      </p:sp>
      <p:sp>
        <p:nvSpPr>
          <p:cNvPr id="15" name="Rectangle 14">
            <a:extLst>
              <a:ext uri="{FF2B5EF4-FFF2-40B4-BE49-F238E27FC236}">
                <a16:creationId xmlns:a16="http://schemas.microsoft.com/office/drawing/2014/main" id="{24354272-988C-4B0F-9B39-FC3CB0973CC8}"/>
              </a:ext>
              <a:ext uri="{C183D7F6-B498-43B3-948B-1728B52AA6E4}">
                <adec:decorative xmlns:adec="http://schemas.microsoft.com/office/drawing/2017/decorative" val="1"/>
              </a:ext>
            </a:extLst>
          </p:cNvPr>
          <p:cNvSpPr/>
          <p:nvPr/>
        </p:nvSpPr>
        <p:spPr>
          <a:xfrm>
            <a:off x="3974219" y="4443422"/>
            <a:ext cx="1311290" cy="241421"/>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2050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CC17A7D1-7625-493F-BFCC-C7306FAFE9AF}"/>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3</a:t>
            </a:r>
          </a:p>
        </p:txBody>
      </p:sp>
      <p:sp>
        <p:nvSpPr>
          <p:cNvPr id="12" name="TextBox 11"/>
          <p:cNvSpPr txBox="1"/>
          <p:nvPr/>
        </p:nvSpPr>
        <p:spPr>
          <a:xfrm>
            <a:off x="321258" y="128594"/>
            <a:ext cx="11549481" cy="1615827"/>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latin typeface="+mj-lt"/>
                <a:cs typeface="Arial" panose="020B0604020202020204" pitchFamily="34" charset="0"/>
              </a:rPr>
              <a:t>Select geography</a:t>
            </a:r>
            <a:r>
              <a:rPr lang="en-US" sz="2400" dirty="0">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the </a:t>
            </a:r>
            <a:r>
              <a:rPr lang="en-US" sz="2000" b="1" dirty="0">
                <a:latin typeface="+mj-lt"/>
                <a:cs typeface="Arial" panose="020B0604020202020204" pitchFamily="34" charset="0"/>
              </a:rPr>
              <a:t>SELECT GEOGRAPHIES</a:t>
            </a:r>
            <a:r>
              <a:rPr lang="en-US" sz="2000" dirty="0">
                <a:latin typeface="+mj-lt"/>
                <a:cs typeface="Arial" panose="020B0604020202020204" pitchFamily="34" charset="0"/>
              </a:rPr>
              <a:t> tab</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a:t>
            </a:r>
            <a:r>
              <a:rPr lang="en-US" sz="2000" b="1" dirty="0">
                <a:latin typeface="+mj-lt"/>
                <a:cs typeface="Arial" panose="020B0604020202020204" pitchFamily="34" charset="0"/>
              </a:rPr>
              <a:t>Public Use Microdata Area (PUMA)</a:t>
            </a:r>
            <a:r>
              <a:rPr lang="en-US" sz="2000" dirty="0">
                <a:latin typeface="+mj-lt"/>
                <a:cs typeface="Arial" panose="020B0604020202020204" pitchFamily="34" charset="0"/>
              </a:rPr>
              <a:t> and </a:t>
            </a:r>
            <a:r>
              <a:rPr lang="en-US" sz="2000" b="1" dirty="0">
                <a:latin typeface="+mj-lt"/>
                <a:cs typeface="Arial" panose="020B0604020202020204" pitchFamily="34" charset="0"/>
              </a:rPr>
              <a:t>Maryland</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Check the boxes for the </a:t>
            </a:r>
            <a:r>
              <a:rPr lang="en-US" sz="2000" b="1" dirty="0">
                <a:latin typeface="+mj-lt"/>
                <a:cs typeface="Arial" panose="020B0604020202020204" pitchFamily="34" charset="0"/>
              </a:rPr>
              <a:t>5</a:t>
            </a:r>
            <a:r>
              <a:rPr lang="en-US" sz="2000" dirty="0">
                <a:latin typeface="+mj-lt"/>
                <a:cs typeface="Arial" panose="020B0604020202020204" pitchFamily="34" charset="0"/>
              </a:rPr>
              <a:t> </a:t>
            </a:r>
            <a:r>
              <a:rPr lang="en-US" sz="2000" b="1" dirty="0">
                <a:latin typeface="+mj-lt"/>
                <a:cs typeface="Arial" panose="020B0604020202020204" pitchFamily="34" charset="0"/>
              </a:rPr>
              <a:t>Baltimore City PUMAs</a:t>
            </a:r>
          </a:p>
        </p:txBody>
      </p:sp>
      <p:pic>
        <p:nvPicPr>
          <p:cNvPr id="5" name="Picture 4" descr="Screenshot showing the &quot;Select Geographies&quot; page with Public Use Microdata Area (PUMA)&gt;Maryland&gt; and then the 5 PUMAs for Baltimore City Selected.">
            <a:extLst>
              <a:ext uri="{FF2B5EF4-FFF2-40B4-BE49-F238E27FC236}">
                <a16:creationId xmlns:a16="http://schemas.microsoft.com/office/drawing/2014/main" id="{426D9930-C9B7-475D-8A5B-C6EFE11D9DCE}"/>
              </a:ext>
            </a:extLst>
          </p:cNvPr>
          <p:cNvPicPr>
            <a:picLocks noChangeAspect="1"/>
          </p:cNvPicPr>
          <p:nvPr/>
        </p:nvPicPr>
        <p:blipFill rotWithShape="1">
          <a:blip r:embed="rId3"/>
          <a:srcRect t="17938"/>
          <a:stretch/>
        </p:blipFill>
        <p:spPr>
          <a:xfrm>
            <a:off x="822517" y="1912688"/>
            <a:ext cx="10546962" cy="4126906"/>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38</a:t>
            </a:fld>
            <a:endParaRPr lang="en-US" dirty="0"/>
          </a:p>
        </p:txBody>
      </p:sp>
      <p:sp>
        <p:nvSpPr>
          <p:cNvPr id="6" name="Rectangle 5">
            <a:extLst>
              <a:ext uri="{C183D7F6-B498-43B3-948B-1728B52AA6E4}">
                <adec:decorative xmlns:adec="http://schemas.microsoft.com/office/drawing/2017/decorative" val="1"/>
              </a:ext>
            </a:extLst>
          </p:cNvPr>
          <p:cNvSpPr/>
          <p:nvPr/>
        </p:nvSpPr>
        <p:spPr>
          <a:xfrm>
            <a:off x="1017807" y="4112575"/>
            <a:ext cx="2276756" cy="370298"/>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C183D7F6-B498-43B3-948B-1728B52AA6E4}">
                <adec:decorative xmlns:adec="http://schemas.microsoft.com/office/drawing/2017/decorative" val="1"/>
              </a:ext>
            </a:extLst>
          </p:cNvPr>
          <p:cNvSpPr/>
          <p:nvPr/>
        </p:nvSpPr>
        <p:spPr>
          <a:xfrm>
            <a:off x="2107885" y="2135113"/>
            <a:ext cx="1257016" cy="370298"/>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C183D7F6-B498-43B3-948B-1728B52AA6E4}">
                <adec:decorative xmlns:adec="http://schemas.microsoft.com/office/drawing/2017/decorative" val="1"/>
              </a:ext>
            </a:extLst>
          </p:cNvPr>
          <p:cNvSpPr/>
          <p:nvPr/>
        </p:nvSpPr>
        <p:spPr>
          <a:xfrm>
            <a:off x="5581210" y="3464737"/>
            <a:ext cx="4697281" cy="1259285"/>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F7263C-4092-4449-B31D-9C4C1CCA6898}"/>
              </a:ext>
              <a:ext uri="{C183D7F6-B498-43B3-948B-1728B52AA6E4}">
                <adec:decorative xmlns:adec="http://schemas.microsoft.com/office/drawing/2017/decorative" val="1"/>
              </a:ext>
            </a:extLst>
          </p:cNvPr>
          <p:cNvSpPr/>
          <p:nvPr/>
        </p:nvSpPr>
        <p:spPr>
          <a:xfrm>
            <a:off x="3294563" y="3669646"/>
            <a:ext cx="2132843" cy="370298"/>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08320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F9431677-3FE4-4862-A629-C412FD898FA7}"/>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2</a:t>
            </a:r>
          </a:p>
        </p:txBody>
      </p:sp>
      <p:sp>
        <p:nvSpPr>
          <p:cNvPr id="12" name="TextBox 11"/>
          <p:cNvSpPr txBox="1"/>
          <p:nvPr/>
        </p:nvSpPr>
        <p:spPr>
          <a:xfrm>
            <a:off x="283158" y="132220"/>
            <a:ext cx="11549481" cy="1169551"/>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latin typeface="+mj-lt"/>
                <a:cs typeface="Arial" panose="020B0604020202020204" pitchFamily="34" charset="0"/>
              </a:rPr>
              <a:t>Categorize (recode) your variable</a:t>
            </a:r>
            <a:r>
              <a:rPr lang="en-US" sz="2400" dirty="0">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dirty="0">
                <a:latin typeface="+mj-lt"/>
                <a:cs typeface="Arial" panose="020B0604020202020204" pitchFamily="34" charset="0"/>
              </a:rPr>
              <a:t>Click the </a:t>
            </a:r>
            <a:r>
              <a:rPr lang="en-US" b="1" dirty="0">
                <a:latin typeface="+mj-lt"/>
                <a:cs typeface="Arial" panose="020B0604020202020204" pitchFamily="34" charset="0"/>
              </a:rPr>
              <a:t>POVPIP</a:t>
            </a:r>
            <a:r>
              <a:rPr lang="en-US" dirty="0">
                <a:latin typeface="+mj-lt"/>
                <a:cs typeface="Arial" panose="020B0604020202020204" pitchFamily="34" charset="0"/>
              </a:rPr>
              <a:t> variable on the left</a:t>
            </a:r>
            <a:endParaRPr lang="en-US" b="1" dirty="0">
              <a:latin typeface="+mj-lt"/>
              <a:cs typeface="Arial" panose="020B0604020202020204" pitchFamily="34" charset="0"/>
            </a:endParaRPr>
          </a:p>
          <a:p>
            <a:pPr marL="914400" lvl="1" indent="-457200">
              <a:spcBef>
                <a:spcPts val="624"/>
              </a:spcBef>
              <a:buFont typeface="Wingdings" panose="05000000000000000000" pitchFamily="2" charset="2"/>
              <a:buChar char="§"/>
            </a:pPr>
            <a:r>
              <a:rPr lang="en-US" dirty="0">
                <a:latin typeface="+mj-lt"/>
                <a:cs typeface="Arial" panose="020B0604020202020204" pitchFamily="34" charset="0"/>
              </a:rPr>
              <a:t>Click </a:t>
            </a:r>
            <a:r>
              <a:rPr lang="en-US" b="1" dirty="0">
                <a:latin typeface="+mj-lt"/>
                <a:cs typeface="Arial" panose="020B0604020202020204" pitchFamily="34" charset="0"/>
              </a:rPr>
              <a:t>Create Custom Group </a:t>
            </a:r>
            <a:r>
              <a:rPr lang="en-US" dirty="0">
                <a:latin typeface="+mj-lt"/>
                <a:cs typeface="Arial" panose="020B0604020202020204" pitchFamily="34" charset="0"/>
              </a:rPr>
              <a:t>to begin specifying your age categories (e.g. 0-39; 40 and over)</a:t>
            </a:r>
          </a:p>
        </p:txBody>
      </p:sp>
      <p:pic>
        <p:nvPicPr>
          <p:cNvPr id="4" name="Picture 3" descr="Screenshot of the &quot;Data Cart&quot; tab showing the POVPIP variable selected and the &quot;Create Custom Group&quot; link near the top of the page.">
            <a:extLst>
              <a:ext uri="{FF2B5EF4-FFF2-40B4-BE49-F238E27FC236}">
                <a16:creationId xmlns:a16="http://schemas.microsoft.com/office/drawing/2014/main" id="{54D6F22D-6824-4EA7-AAE7-424F0E000270}"/>
              </a:ext>
            </a:extLst>
          </p:cNvPr>
          <p:cNvPicPr>
            <a:picLocks noChangeAspect="1"/>
          </p:cNvPicPr>
          <p:nvPr/>
        </p:nvPicPr>
        <p:blipFill rotWithShape="1">
          <a:blip r:embed="rId2"/>
          <a:srcRect t="19577"/>
          <a:stretch/>
        </p:blipFill>
        <p:spPr>
          <a:xfrm>
            <a:off x="884649" y="1447803"/>
            <a:ext cx="10572361" cy="3845311"/>
          </a:xfrm>
          <a:prstGeom prst="rect">
            <a:avLst/>
          </a:prstGeom>
          <a:ln w="9525">
            <a:solidFill>
              <a:schemeClr val="tx1"/>
            </a:solidFill>
          </a:ln>
        </p:spPr>
      </p:pic>
      <p:sp>
        <p:nvSpPr>
          <p:cNvPr id="6" name="Rectangle 5">
            <a:extLst>
              <a:ext uri="{C183D7F6-B498-43B3-948B-1728B52AA6E4}">
                <adec:decorative xmlns:adec="http://schemas.microsoft.com/office/drawing/2017/decorative" val="1"/>
              </a:ext>
            </a:extLst>
          </p:cNvPr>
          <p:cNvSpPr/>
          <p:nvPr/>
        </p:nvSpPr>
        <p:spPr>
          <a:xfrm>
            <a:off x="1228400" y="2865811"/>
            <a:ext cx="2975110" cy="650762"/>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C183D7F6-B498-43B3-948B-1728B52AA6E4}">
                <adec:decorative xmlns:adec="http://schemas.microsoft.com/office/drawing/2017/decorative" val="1"/>
              </a:ext>
            </a:extLst>
          </p:cNvPr>
          <p:cNvSpPr/>
          <p:nvPr/>
        </p:nvSpPr>
        <p:spPr>
          <a:xfrm>
            <a:off x="4512860" y="2709649"/>
            <a:ext cx="1446662" cy="379294"/>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a:extLst>
              <a:ext uri="{FF2B5EF4-FFF2-40B4-BE49-F238E27FC236}">
                <a16:creationId xmlns:a16="http://schemas.microsoft.com/office/drawing/2014/main" id="{17F220A3-AB8E-42EA-BA6F-DA4F706C6259}"/>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FE6D4-27A9-4AE4-9EAE-AF75F97B179B}" type="slidenum">
              <a:rPr lang="en-US" smtClean="0"/>
              <a:pPr/>
              <a:t>39</a:t>
            </a:fld>
            <a:endParaRPr lang="en-US" dirty="0"/>
          </a:p>
        </p:txBody>
      </p:sp>
    </p:spTree>
    <p:extLst>
      <p:ext uri="{BB962C8B-B14F-4D97-AF65-F5344CB8AC3E}">
        <p14:creationId xmlns:p14="http://schemas.microsoft.com/office/powerpoint/2010/main" val="2179228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F26A6E-209B-4531-A0DE-EAE613DE569A}"/>
              </a:ext>
            </a:extLst>
          </p:cNvPr>
          <p:cNvPicPr>
            <a:picLocks noChangeAspect="1"/>
          </p:cNvPicPr>
          <p:nvPr/>
        </p:nvPicPr>
        <p:blipFill>
          <a:blip r:embed="rId3"/>
          <a:stretch>
            <a:fillRect/>
          </a:stretch>
        </p:blipFill>
        <p:spPr>
          <a:xfrm>
            <a:off x="3377496" y="1920556"/>
            <a:ext cx="4587203" cy="2238769"/>
          </a:xfrm>
          <a:prstGeom prst="rect">
            <a:avLst/>
          </a:prstGeom>
          <a:ln w="9525">
            <a:solidFill>
              <a:schemeClr val="tx1"/>
            </a:solidFill>
          </a:ln>
        </p:spPr>
      </p:pic>
      <p:sp>
        <p:nvSpPr>
          <p:cNvPr id="6146" name="Rectangle 2"/>
          <p:cNvSpPr>
            <a:spLocks noGrp="1" noChangeArrowheads="1"/>
          </p:cNvSpPr>
          <p:nvPr>
            <p:ph type="title"/>
          </p:nvPr>
        </p:nvSpPr>
        <p:spPr>
          <a:xfrm>
            <a:off x="278674" y="449047"/>
            <a:ext cx="11747863" cy="1143000"/>
          </a:xfrm>
        </p:spPr>
        <p:txBody>
          <a:bodyPr>
            <a:normAutofit/>
          </a:bodyPr>
          <a:lstStyle/>
          <a:p>
            <a:pPr fontAlgn="base"/>
            <a:r>
              <a:rPr lang="en-US" sz="3400" b="1" dirty="0">
                <a:solidFill>
                  <a:srgbClr val="1E2F4D"/>
                </a:solidFill>
                <a:latin typeface="Calibri"/>
              </a:rPr>
              <a:t>Tabulated Data vs. Microdata: </a:t>
            </a:r>
            <a:br>
              <a:rPr lang="en-US" sz="3400" b="1" dirty="0">
                <a:solidFill>
                  <a:srgbClr val="1E2F4D"/>
                </a:solidFill>
                <a:latin typeface="Calibri"/>
              </a:rPr>
            </a:br>
            <a:r>
              <a:rPr lang="en-US" sz="3400" b="1" dirty="0">
                <a:solidFill>
                  <a:srgbClr val="1E2F4D"/>
                </a:solidFill>
                <a:latin typeface="Calibri"/>
              </a:rPr>
              <a:t>What’s the Difference?</a:t>
            </a:r>
          </a:p>
        </p:txBody>
      </p:sp>
      <p:pic>
        <p:nvPicPr>
          <p:cNvPr id="10" name="Graphic 9" descr="Open folder outline">
            <a:extLst>
              <a:ext uri="{FF2B5EF4-FFF2-40B4-BE49-F238E27FC236}">
                <a16:creationId xmlns:a16="http://schemas.microsoft.com/office/drawing/2014/main" id="{9C9F4D51-B1DF-4A98-BC2C-7CA4B38842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9279" y="1419382"/>
            <a:ext cx="2511552" cy="2511552"/>
          </a:xfrm>
          <a:prstGeom prst="rect">
            <a:avLst/>
          </a:prstGeom>
        </p:spPr>
      </p:pic>
      <p:sp>
        <p:nvSpPr>
          <p:cNvPr id="11" name="TextBox 10">
            <a:extLst>
              <a:ext uri="{FF2B5EF4-FFF2-40B4-BE49-F238E27FC236}">
                <a16:creationId xmlns:a16="http://schemas.microsoft.com/office/drawing/2014/main" id="{9553765D-C694-4909-A026-60E2A830E5BA}"/>
              </a:ext>
            </a:extLst>
          </p:cNvPr>
          <p:cNvSpPr txBox="1"/>
          <p:nvPr/>
        </p:nvSpPr>
        <p:spPr>
          <a:xfrm>
            <a:off x="1072609" y="2675158"/>
            <a:ext cx="1225296" cy="646331"/>
          </a:xfrm>
          <a:prstGeom prst="rect">
            <a:avLst/>
          </a:prstGeom>
          <a:noFill/>
        </p:spPr>
        <p:txBody>
          <a:bodyPr wrap="square" rtlCol="0">
            <a:spAutoFit/>
          </a:bodyPr>
          <a:lstStyle/>
          <a:p>
            <a:pPr algn="ctr"/>
            <a:r>
              <a:rPr lang="en-US" b="1" dirty="0">
                <a:solidFill>
                  <a:srgbClr val="2B74B7"/>
                </a:solidFill>
              </a:rPr>
              <a:t>Tabulated data</a:t>
            </a:r>
          </a:p>
        </p:txBody>
      </p:sp>
      <p:pic>
        <p:nvPicPr>
          <p:cNvPr id="12" name="Graphic 11" descr="Open folder outline">
            <a:extLst>
              <a:ext uri="{FF2B5EF4-FFF2-40B4-BE49-F238E27FC236}">
                <a16:creationId xmlns:a16="http://schemas.microsoft.com/office/drawing/2014/main" id="{8CBF1672-3956-456B-9565-7BA771CE380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64519" y="3777194"/>
            <a:ext cx="2511552" cy="2511552"/>
          </a:xfrm>
          <a:prstGeom prst="rect">
            <a:avLst/>
          </a:prstGeom>
        </p:spPr>
      </p:pic>
      <p:sp>
        <p:nvSpPr>
          <p:cNvPr id="13" name="TextBox 12">
            <a:extLst>
              <a:ext uri="{FF2B5EF4-FFF2-40B4-BE49-F238E27FC236}">
                <a16:creationId xmlns:a16="http://schemas.microsoft.com/office/drawing/2014/main" id="{07AEB3AA-F137-4C45-814F-A4B10116843B}"/>
              </a:ext>
            </a:extLst>
          </p:cNvPr>
          <p:cNvSpPr txBox="1"/>
          <p:nvPr/>
        </p:nvSpPr>
        <p:spPr>
          <a:xfrm>
            <a:off x="1022887" y="5110839"/>
            <a:ext cx="1194816" cy="369332"/>
          </a:xfrm>
          <a:prstGeom prst="rect">
            <a:avLst/>
          </a:prstGeom>
          <a:noFill/>
        </p:spPr>
        <p:txBody>
          <a:bodyPr wrap="square" rtlCol="0">
            <a:spAutoFit/>
          </a:bodyPr>
          <a:lstStyle/>
          <a:p>
            <a:pPr algn="ctr"/>
            <a:r>
              <a:rPr lang="en-US" b="1" dirty="0">
                <a:solidFill>
                  <a:srgbClr val="0095A8"/>
                </a:solidFill>
              </a:rPr>
              <a:t>Microdata</a:t>
            </a:r>
          </a:p>
        </p:txBody>
      </p:sp>
      <p:pic>
        <p:nvPicPr>
          <p:cNvPr id="21" name="Picture 20" descr="Screenshot of microdata records from the 2019 American Community Survey. It shows data for a male (SEX=1), web developer (OCCP=1031) in Maryland (ST=24).">
            <a:extLst>
              <a:ext uri="{FF2B5EF4-FFF2-40B4-BE49-F238E27FC236}">
                <a16:creationId xmlns:a16="http://schemas.microsoft.com/office/drawing/2014/main" id="{871EC354-CE2A-4241-9ACB-95C3089AD6A0}"/>
              </a:ext>
            </a:extLst>
          </p:cNvPr>
          <p:cNvPicPr>
            <a:picLocks noChangeAspect="1"/>
          </p:cNvPicPr>
          <p:nvPr/>
        </p:nvPicPr>
        <p:blipFill rotWithShape="1">
          <a:blip r:embed="rId8"/>
          <a:srcRect b="19577"/>
          <a:stretch/>
        </p:blipFill>
        <p:spPr>
          <a:xfrm>
            <a:off x="3366800" y="4333531"/>
            <a:ext cx="4602443" cy="2068748"/>
          </a:xfrm>
          <a:prstGeom prst="rect">
            <a:avLst/>
          </a:prstGeom>
          <a:ln>
            <a:solidFill>
              <a:schemeClr val="tx1"/>
            </a:solidFill>
          </a:ln>
        </p:spPr>
      </p:pic>
      <p:cxnSp>
        <p:nvCxnSpPr>
          <p:cNvPr id="14" name="Straight Arrow Connector 13">
            <a:extLst>
              <a:ext uri="{FF2B5EF4-FFF2-40B4-BE49-F238E27FC236}">
                <a16:creationId xmlns:a16="http://schemas.microsoft.com/office/drawing/2014/main" id="{EA9290E3-2256-42E8-908A-2F8849C80F14}"/>
              </a:ext>
              <a:ext uri="{C183D7F6-B498-43B3-948B-1728B52AA6E4}">
                <adec:decorative xmlns:adec="http://schemas.microsoft.com/office/drawing/2017/decorative" val="1"/>
              </a:ext>
            </a:extLst>
          </p:cNvPr>
          <p:cNvCxnSpPr>
            <a:cxnSpLocks/>
          </p:cNvCxnSpPr>
          <p:nvPr/>
        </p:nvCxnSpPr>
        <p:spPr>
          <a:xfrm>
            <a:off x="2723671" y="2795046"/>
            <a:ext cx="505968"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B07239D-3A0A-4483-8B57-677CDA198B74}"/>
              </a:ext>
              <a:ext uri="{C183D7F6-B498-43B3-948B-1728B52AA6E4}">
                <adec:decorative xmlns:adec="http://schemas.microsoft.com/office/drawing/2017/decorative" val="1"/>
              </a:ext>
            </a:extLst>
          </p:cNvPr>
          <p:cNvCxnSpPr>
            <a:cxnSpLocks/>
          </p:cNvCxnSpPr>
          <p:nvPr/>
        </p:nvCxnSpPr>
        <p:spPr>
          <a:xfrm>
            <a:off x="2723671" y="5295506"/>
            <a:ext cx="505968"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F47FA97-1E7D-474B-9330-95D47C73C618}"/>
              </a:ext>
            </a:extLst>
          </p:cNvPr>
          <p:cNvSpPr txBox="1"/>
          <p:nvPr/>
        </p:nvSpPr>
        <p:spPr>
          <a:xfrm>
            <a:off x="8322811" y="1909420"/>
            <a:ext cx="3628972" cy="1785104"/>
          </a:xfrm>
          <a:prstGeom prst="rect">
            <a:avLst/>
          </a:prstGeom>
          <a:noFill/>
        </p:spPr>
        <p:txBody>
          <a:bodyPr wrap="square" rtlCol="0">
            <a:spAutoFit/>
          </a:bodyPr>
          <a:lstStyle/>
          <a:p>
            <a:r>
              <a:rPr lang="en-US" sz="2000" b="1" u="sng" dirty="0">
                <a:solidFill>
                  <a:srgbClr val="2B74B7"/>
                </a:solidFill>
              </a:rPr>
              <a:t>data.census.gov</a:t>
            </a:r>
            <a:endParaRPr lang="en-US" u="sng" dirty="0">
              <a:solidFill>
                <a:srgbClr val="2B74B7"/>
              </a:solidFill>
            </a:endParaRPr>
          </a:p>
          <a:p>
            <a:r>
              <a:rPr lang="en-US" sz="1800" b="1" dirty="0"/>
              <a:t>Aggregated tables for a geography:</a:t>
            </a:r>
          </a:p>
          <a:p>
            <a:endParaRPr lang="en-US" sz="1800" b="1" dirty="0"/>
          </a:p>
          <a:p>
            <a:r>
              <a:rPr lang="en-US" sz="1800" dirty="0"/>
              <a:t>“In 2019 in Maryland, approximately 121,160 males worked in computer and mathematical occupations.”</a:t>
            </a:r>
          </a:p>
        </p:txBody>
      </p:sp>
      <p:sp>
        <p:nvSpPr>
          <p:cNvPr id="19" name="Rectangle 18">
            <a:extLst>
              <a:ext uri="{FF2B5EF4-FFF2-40B4-BE49-F238E27FC236}">
                <a16:creationId xmlns:a16="http://schemas.microsoft.com/office/drawing/2014/main" id="{A68C4F81-248A-48FC-B1E1-D80DCE7D34A0}"/>
              </a:ext>
              <a:ext uri="{C183D7F6-B498-43B3-948B-1728B52AA6E4}">
                <adec:decorative xmlns:adec="http://schemas.microsoft.com/office/drawing/2017/decorative" val="1"/>
              </a:ext>
            </a:extLst>
          </p:cNvPr>
          <p:cNvSpPr/>
          <p:nvPr/>
        </p:nvSpPr>
        <p:spPr>
          <a:xfrm>
            <a:off x="3377496" y="3733393"/>
            <a:ext cx="4587203" cy="224585"/>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D1CDB64-BA7C-4D00-B3EF-F4BA6273EA6C}"/>
              </a:ext>
              <a:ext uri="{C183D7F6-B498-43B3-948B-1728B52AA6E4}">
                <adec:decorative xmlns:adec="http://schemas.microsoft.com/office/drawing/2017/decorative" val="1"/>
              </a:ext>
            </a:extLst>
          </p:cNvPr>
          <p:cNvSpPr/>
          <p:nvPr/>
        </p:nvSpPr>
        <p:spPr>
          <a:xfrm>
            <a:off x="3362256" y="5784819"/>
            <a:ext cx="4602443" cy="241908"/>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3" name="Slide Number Placeholder 2"/>
          <p:cNvSpPr>
            <a:spLocks noGrp="1"/>
          </p:cNvSpPr>
          <p:nvPr>
            <p:ph type="sldNum" sz="quarter" idx="4294967295"/>
          </p:nvPr>
        </p:nvSpPr>
        <p:spPr>
          <a:xfrm>
            <a:off x="8629650" y="6332811"/>
            <a:ext cx="2743200" cy="365125"/>
          </a:xfrm>
        </p:spPr>
        <p:txBody>
          <a:bodyPr/>
          <a:lstStyle/>
          <a:p>
            <a:fld id="{03AE04C5-3085-4F64-BC65-54FE2DBF6EB1}" type="slidenum">
              <a:rPr lang="en-US" smtClean="0"/>
              <a:pPr/>
              <a:t>4</a:t>
            </a:fld>
            <a:endParaRPr lang="en-US" dirty="0"/>
          </a:p>
        </p:txBody>
      </p:sp>
      <p:sp>
        <p:nvSpPr>
          <p:cNvPr id="17" name="TextBox 16">
            <a:extLst>
              <a:ext uri="{FF2B5EF4-FFF2-40B4-BE49-F238E27FC236}">
                <a16:creationId xmlns:a16="http://schemas.microsoft.com/office/drawing/2014/main" id="{5313B33D-D94D-429D-B286-067B27AF024B}"/>
              </a:ext>
            </a:extLst>
          </p:cNvPr>
          <p:cNvSpPr txBox="1"/>
          <p:nvPr/>
        </p:nvSpPr>
        <p:spPr>
          <a:xfrm>
            <a:off x="8322811" y="4257144"/>
            <a:ext cx="3628972" cy="1785104"/>
          </a:xfrm>
          <a:prstGeom prst="rect">
            <a:avLst/>
          </a:prstGeom>
          <a:noFill/>
        </p:spPr>
        <p:txBody>
          <a:bodyPr wrap="square" rtlCol="0">
            <a:spAutoFit/>
          </a:bodyPr>
          <a:lstStyle/>
          <a:p>
            <a:r>
              <a:rPr lang="en-US" sz="2000" b="1" u="sng" dirty="0">
                <a:solidFill>
                  <a:srgbClr val="0095A8"/>
                </a:solidFill>
              </a:rPr>
              <a:t>Microdata Access Tool </a:t>
            </a:r>
            <a:r>
              <a:rPr lang="en-US" sz="1600" u="sng" dirty="0">
                <a:solidFill>
                  <a:srgbClr val="0095A8"/>
                </a:solidFill>
              </a:rPr>
              <a:t>(MDAT)</a:t>
            </a:r>
          </a:p>
          <a:p>
            <a:r>
              <a:rPr lang="en-US" b="1" dirty="0">
                <a:solidFill>
                  <a:srgbClr val="000000"/>
                </a:solidFill>
              </a:rPr>
              <a:t>Microdata (a set of edited survey responses):</a:t>
            </a:r>
          </a:p>
          <a:p>
            <a:pPr algn="r"/>
            <a:endParaRPr lang="en-US" b="1" dirty="0">
              <a:solidFill>
                <a:srgbClr val="000000"/>
              </a:solidFill>
            </a:endParaRPr>
          </a:p>
          <a:p>
            <a:r>
              <a:rPr lang="en-US" sz="1800" dirty="0">
                <a:solidFill>
                  <a:srgbClr val="000000"/>
                </a:solidFill>
              </a:rPr>
              <a:t>“This male in Maryland is a web developer.”</a:t>
            </a:r>
            <a:endParaRPr lang="en-US" dirty="0"/>
          </a:p>
        </p:txBody>
      </p:sp>
    </p:spTree>
    <p:extLst>
      <p:ext uri="{BB962C8B-B14F-4D97-AF65-F5344CB8AC3E}">
        <p14:creationId xmlns:p14="http://schemas.microsoft.com/office/powerpoint/2010/main" val="40064192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CBDBFFB9-E5D8-4D2F-9C1D-78053934E4B0}"/>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2</a:t>
            </a:r>
          </a:p>
        </p:txBody>
      </p:sp>
      <p:sp>
        <p:nvSpPr>
          <p:cNvPr id="12" name="TextBox 11"/>
          <p:cNvSpPr txBox="1"/>
          <p:nvPr/>
        </p:nvSpPr>
        <p:spPr>
          <a:xfrm>
            <a:off x="283158" y="132220"/>
            <a:ext cx="11549481" cy="1877437"/>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Categorize (recode) your variable:</a:t>
            </a:r>
          </a:p>
          <a:p>
            <a:pPr marL="914400" lvl="1" indent="-457200">
              <a:spcBef>
                <a:spcPts val="624"/>
              </a:spcBef>
              <a:buFont typeface="Wingdings" panose="05000000000000000000" pitchFamily="2" charset="2"/>
              <a:buChar char="§"/>
            </a:pPr>
            <a:r>
              <a:rPr lang="en-US" dirty="0">
                <a:latin typeface="+mj-lt"/>
                <a:cs typeface="Arial" panose="020B0604020202020204" pitchFamily="34" charset="0"/>
              </a:rPr>
              <a:t>Click into </a:t>
            </a:r>
            <a:r>
              <a:rPr lang="en-US" b="1" dirty="0">
                <a:latin typeface="+mj-lt"/>
                <a:cs typeface="Arial" panose="020B0604020202020204" pitchFamily="34" charset="0"/>
              </a:rPr>
              <a:t>Group label </a:t>
            </a:r>
            <a:r>
              <a:rPr lang="en-US" dirty="0">
                <a:latin typeface="+mj-lt"/>
                <a:cs typeface="Arial" panose="020B0604020202020204" pitchFamily="34" charset="0"/>
              </a:rPr>
              <a:t>and type a label for the first category you want to create (e.g. Below Poverty)</a:t>
            </a:r>
          </a:p>
          <a:p>
            <a:pPr marL="914400" lvl="1" indent="-457200">
              <a:spcBef>
                <a:spcPts val="624"/>
              </a:spcBef>
              <a:buFont typeface="Wingdings" panose="05000000000000000000" pitchFamily="2" charset="2"/>
              <a:buChar char="§"/>
            </a:pPr>
            <a:r>
              <a:rPr lang="en-US" dirty="0">
                <a:latin typeface="+mj-lt"/>
                <a:cs typeface="Arial" panose="020B0604020202020204" pitchFamily="34" charset="0"/>
              </a:rPr>
              <a:t>Check the box next to the relevant response category for this code (Below 501 percent)</a:t>
            </a:r>
          </a:p>
          <a:p>
            <a:pPr marL="914400" lvl="1" indent="-457200">
              <a:spcBef>
                <a:spcPts val="624"/>
              </a:spcBef>
              <a:buFont typeface="Wingdings" panose="05000000000000000000" pitchFamily="2" charset="2"/>
              <a:buChar char="§"/>
            </a:pPr>
            <a:r>
              <a:rPr lang="en-US" dirty="0">
                <a:latin typeface="+mj-lt"/>
                <a:cs typeface="Arial" panose="020B0604020202020204" pitchFamily="34" charset="0"/>
              </a:rPr>
              <a:t>Edit the end range of age from 500 to </a:t>
            </a:r>
            <a:r>
              <a:rPr lang="en-US" b="1" dirty="0">
                <a:latin typeface="+mj-lt"/>
                <a:cs typeface="Arial" panose="020B0604020202020204" pitchFamily="34" charset="0"/>
              </a:rPr>
              <a:t>99</a:t>
            </a:r>
          </a:p>
          <a:p>
            <a:pPr marL="914400" lvl="1" indent="-457200">
              <a:spcBef>
                <a:spcPts val="624"/>
              </a:spcBef>
              <a:buFont typeface="Wingdings" panose="05000000000000000000" pitchFamily="2" charset="2"/>
              <a:buChar char="§"/>
            </a:pPr>
            <a:r>
              <a:rPr lang="en-US" dirty="0">
                <a:latin typeface="+mj-lt"/>
                <a:cs typeface="Arial" panose="020B0604020202020204" pitchFamily="34" charset="0"/>
              </a:rPr>
              <a:t>Click</a:t>
            </a:r>
            <a:r>
              <a:rPr lang="en-US" b="1" dirty="0">
                <a:latin typeface="+mj-lt"/>
                <a:cs typeface="Arial" panose="020B0604020202020204" pitchFamily="34" charset="0"/>
              </a:rPr>
              <a:t> Save Group</a:t>
            </a:r>
            <a:endParaRPr lang="en-US" dirty="0">
              <a:latin typeface="+mj-lt"/>
              <a:cs typeface="Arial" panose="020B0604020202020204" pitchFamily="34" charset="0"/>
            </a:endParaRPr>
          </a:p>
        </p:txBody>
      </p:sp>
      <p:pic>
        <p:nvPicPr>
          <p:cNvPr id="4" name="Picture 3" descr="Screenshot showing the a group label entered for &quot;Below Poverty.&quot; The check box is selected for &quot;Below 501 percent&quot; and the end value for the range is updated to &quot;99.&quot; The &quot;Save group&quot; button in the lower right is highlighted.">
            <a:extLst>
              <a:ext uri="{FF2B5EF4-FFF2-40B4-BE49-F238E27FC236}">
                <a16:creationId xmlns:a16="http://schemas.microsoft.com/office/drawing/2014/main" id="{876BFD44-DE76-42BE-A955-99CAEF37B75B}"/>
              </a:ext>
            </a:extLst>
          </p:cNvPr>
          <p:cNvPicPr>
            <a:picLocks noChangeAspect="1"/>
          </p:cNvPicPr>
          <p:nvPr/>
        </p:nvPicPr>
        <p:blipFill>
          <a:blip r:embed="rId2"/>
          <a:stretch>
            <a:fillRect/>
          </a:stretch>
        </p:blipFill>
        <p:spPr>
          <a:xfrm>
            <a:off x="771717" y="2148926"/>
            <a:ext cx="10572361" cy="3670165"/>
          </a:xfrm>
          <a:prstGeom prst="rect">
            <a:avLst/>
          </a:prstGeom>
          <a:ln w="9525">
            <a:solidFill>
              <a:schemeClr val="tx1"/>
            </a:solidFill>
          </a:ln>
        </p:spPr>
      </p:pic>
      <p:sp>
        <p:nvSpPr>
          <p:cNvPr id="6" name="Rectangle 5">
            <a:extLst>
              <a:ext uri="{C183D7F6-B498-43B3-948B-1728B52AA6E4}">
                <adec:decorative xmlns:adec="http://schemas.microsoft.com/office/drawing/2017/decorative" val="1"/>
              </a:ext>
            </a:extLst>
          </p:cNvPr>
          <p:cNvSpPr/>
          <p:nvPr/>
        </p:nvSpPr>
        <p:spPr>
          <a:xfrm>
            <a:off x="4440195" y="3482670"/>
            <a:ext cx="2833866" cy="395202"/>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C183D7F6-B498-43B3-948B-1728B52AA6E4}">
                <adec:decorative xmlns:adec="http://schemas.microsoft.com/office/drawing/2017/decorative" val="1"/>
              </a:ext>
            </a:extLst>
          </p:cNvPr>
          <p:cNvSpPr/>
          <p:nvPr/>
        </p:nvSpPr>
        <p:spPr>
          <a:xfrm>
            <a:off x="9705870" y="5260137"/>
            <a:ext cx="784486" cy="260788"/>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C183D7F6-B498-43B3-948B-1728B52AA6E4}">
                <adec:decorative xmlns:adec="http://schemas.microsoft.com/office/drawing/2017/decorative" val="1"/>
              </a:ext>
            </a:extLst>
          </p:cNvPr>
          <p:cNvSpPr/>
          <p:nvPr/>
        </p:nvSpPr>
        <p:spPr>
          <a:xfrm>
            <a:off x="4470308" y="4415131"/>
            <a:ext cx="271840" cy="271473"/>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C183D7F6-B498-43B3-948B-1728B52AA6E4}">
                <adec:decorative xmlns:adec="http://schemas.microsoft.com/office/drawing/2017/decorative" val="1"/>
              </a:ext>
            </a:extLst>
          </p:cNvPr>
          <p:cNvSpPr/>
          <p:nvPr/>
        </p:nvSpPr>
        <p:spPr>
          <a:xfrm>
            <a:off x="9305703" y="4423148"/>
            <a:ext cx="271840" cy="271473"/>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
            <a:extLst>
              <a:ext uri="{FF2B5EF4-FFF2-40B4-BE49-F238E27FC236}">
                <a16:creationId xmlns:a16="http://schemas.microsoft.com/office/drawing/2014/main" id="{08026645-D611-469C-98D5-BB82C31A908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FE6D4-27A9-4AE4-9EAE-AF75F97B179B}" type="slidenum">
              <a:rPr lang="en-US" smtClean="0"/>
              <a:pPr/>
              <a:t>40</a:t>
            </a:fld>
            <a:endParaRPr lang="en-US" dirty="0"/>
          </a:p>
        </p:txBody>
      </p:sp>
    </p:spTree>
    <p:extLst>
      <p:ext uri="{BB962C8B-B14F-4D97-AF65-F5344CB8AC3E}">
        <p14:creationId xmlns:p14="http://schemas.microsoft.com/office/powerpoint/2010/main" val="3031491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328570F-BC63-4F5E-9EBD-6BB2C7AAAFE1}"/>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2</a:t>
            </a:r>
          </a:p>
        </p:txBody>
      </p:sp>
      <p:sp>
        <p:nvSpPr>
          <p:cNvPr id="12" name="TextBox 11"/>
          <p:cNvSpPr txBox="1"/>
          <p:nvPr/>
        </p:nvSpPr>
        <p:spPr>
          <a:xfrm>
            <a:off x="283158" y="132220"/>
            <a:ext cx="11549481" cy="123110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Categorize (recode) your variable:</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Your first category Below Poverty appears just below “Not Elsewhere Classified”</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a:t>
            </a:r>
            <a:r>
              <a:rPr lang="en-US" sz="2000" b="1" dirty="0">
                <a:latin typeface="+mj-lt"/>
                <a:cs typeface="Arial" panose="020B0604020202020204" pitchFamily="34" charset="0"/>
              </a:rPr>
              <a:t>Edit Group </a:t>
            </a:r>
            <a:r>
              <a:rPr lang="en-US" sz="2000" dirty="0">
                <a:latin typeface="+mj-lt"/>
                <a:cs typeface="Arial" panose="020B0604020202020204" pitchFamily="34" charset="0"/>
              </a:rPr>
              <a:t>for “Not Elsewhere Classified” to continue to create more categories</a:t>
            </a:r>
          </a:p>
        </p:txBody>
      </p:sp>
      <p:pic>
        <p:nvPicPr>
          <p:cNvPr id="4" name="Picture 3" descr="Screenshot showing the Edit Group button for the &quot;Not Elsewhere Classified&quot; category.">
            <a:extLst>
              <a:ext uri="{FF2B5EF4-FFF2-40B4-BE49-F238E27FC236}">
                <a16:creationId xmlns:a16="http://schemas.microsoft.com/office/drawing/2014/main" id="{A74C7AE1-35FC-4741-A036-E1FF4D9876CD}"/>
              </a:ext>
            </a:extLst>
          </p:cNvPr>
          <p:cNvPicPr>
            <a:picLocks noChangeAspect="1"/>
          </p:cNvPicPr>
          <p:nvPr/>
        </p:nvPicPr>
        <p:blipFill>
          <a:blip r:embed="rId2"/>
          <a:stretch>
            <a:fillRect/>
          </a:stretch>
        </p:blipFill>
        <p:spPr>
          <a:xfrm>
            <a:off x="629599" y="1381746"/>
            <a:ext cx="10953512" cy="3707089"/>
          </a:xfrm>
          <a:prstGeom prst="rect">
            <a:avLst/>
          </a:prstGeom>
          <a:ln w="9525">
            <a:solidFill>
              <a:schemeClr val="tx1"/>
            </a:solidFill>
          </a:ln>
        </p:spPr>
      </p:pic>
      <p:sp>
        <p:nvSpPr>
          <p:cNvPr id="6" name="Rectangle 5">
            <a:extLst>
              <a:ext uri="{C183D7F6-B498-43B3-948B-1728B52AA6E4}">
                <adec:decorative xmlns:adec="http://schemas.microsoft.com/office/drawing/2017/decorative" val="1"/>
              </a:ext>
            </a:extLst>
          </p:cNvPr>
          <p:cNvSpPr/>
          <p:nvPr/>
        </p:nvSpPr>
        <p:spPr>
          <a:xfrm>
            <a:off x="10101813" y="2722413"/>
            <a:ext cx="766815" cy="289898"/>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6271982C-1D02-4AFA-AD44-0E085BB505C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FE6D4-27A9-4AE4-9EAE-AF75F97B179B}" type="slidenum">
              <a:rPr lang="en-US" smtClean="0"/>
              <a:pPr/>
              <a:t>41</a:t>
            </a:fld>
            <a:endParaRPr lang="en-US" dirty="0"/>
          </a:p>
        </p:txBody>
      </p:sp>
    </p:spTree>
    <p:extLst>
      <p:ext uri="{BB962C8B-B14F-4D97-AF65-F5344CB8AC3E}">
        <p14:creationId xmlns:p14="http://schemas.microsoft.com/office/powerpoint/2010/main" val="2695329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CBDBFFB9-E5D8-4D2F-9C1D-78053934E4B0}"/>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2</a:t>
            </a:r>
          </a:p>
        </p:txBody>
      </p:sp>
      <p:sp>
        <p:nvSpPr>
          <p:cNvPr id="12" name="TextBox 11"/>
          <p:cNvSpPr txBox="1"/>
          <p:nvPr/>
        </p:nvSpPr>
        <p:spPr>
          <a:xfrm>
            <a:off x="283158" y="132220"/>
            <a:ext cx="11549481" cy="2231380"/>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Categorize (recode) your variable:</a:t>
            </a:r>
          </a:p>
          <a:p>
            <a:pPr marL="914400" lvl="1" indent="-457200">
              <a:spcBef>
                <a:spcPts val="624"/>
              </a:spcBef>
              <a:buFont typeface="Wingdings" panose="05000000000000000000" pitchFamily="2" charset="2"/>
              <a:buChar char="§"/>
            </a:pPr>
            <a:r>
              <a:rPr lang="en-US" dirty="0">
                <a:latin typeface="+mj-lt"/>
                <a:cs typeface="Arial" panose="020B0604020202020204" pitchFamily="34" charset="0"/>
              </a:rPr>
              <a:t>Click into </a:t>
            </a:r>
            <a:r>
              <a:rPr lang="en-US" b="1" dirty="0">
                <a:latin typeface="+mj-lt"/>
                <a:cs typeface="Arial" panose="020B0604020202020204" pitchFamily="34" charset="0"/>
              </a:rPr>
              <a:t>Group label </a:t>
            </a:r>
            <a:r>
              <a:rPr lang="en-US" dirty="0">
                <a:latin typeface="+mj-lt"/>
                <a:cs typeface="Arial" panose="020B0604020202020204" pitchFamily="34" charset="0"/>
              </a:rPr>
              <a:t>and type a custom label (e.g. At or Above Poverty)</a:t>
            </a:r>
          </a:p>
          <a:p>
            <a:pPr marL="914400" lvl="1" indent="-457200">
              <a:spcBef>
                <a:spcPts val="624"/>
              </a:spcBef>
              <a:buFont typeface="Wingdings" panose="05000000000000000000" pitchFamily="2" charset="2"/>
              <a:buChar char="§"/>
            </a:pPr>
            <a:r>
              <a:rPr lang="en-US" dirty="0">
                <a:latin typeface="+mj-lt"/>
                <a:cs typeface="Arial" panose="020B0604020202020204" pitchFamily="34" charset="0"/>
              </a:rPr>
              <a:t>Check the box next to the relevant response categories for this code:</a:t>
            </a:r>
          </a:p>
          <a:p>
            <a:pPr marL="1371600" lvl="2" indent="-457200">
              <a:spcBef>
                <a:spcPts val="624"/>
              </a:spcBef>
              <a:buFont typeface="Wingdings" panose="05000000000000000000" pitchFamily="2" charset="2"/>
              <a:buChar char="§"/>
            </a:pPr>
            <a:r>
              <a:rPr lang="en-US" dirty="0">
                <a:latin typeface="+mj-lt"/>
                <a:cs typeface="Arial" panose="020B0604020202020204" pitchFamily="34" charset="0"/>
              </a:rPr>
              <a:t>Between 100 and 500</a:t>
            </a:r>
          </a:p>
          <a:p>
            <a:pPr marL="1371600" lvl="2" indent="-457200">
              <a:spcBef>
                <a:spcPts val="624"/>
              </a:spcBef>
              <a:buFont typeface="Wingdings" panose="05000000000000000000" pitchFamily="2" charset="2"/>
              <a:buChar char="§"/>
            </a:pPr>
            <a:r>
              <a:rPr lang="en-US" dirty="0">
                <a:latin typeface="+mj-lt"/>
                <a:cs typeface="Arial" panose="020B0604020202020204" pitchFamily="34" charset="0"/>
              </a:rPr>
              <a:t>501 percent or more</a:t>
            </a:r>
            <a:endParaRPr lang="en-US" b="1" dirty="0">
              <a:latin typeface="+mj-lt"/>
              <a:cs typeface="Arial" panose="020B0604020202020204" pitchFamily="34" charset="0"/>
            </a:endParaRPr>
          </a:p>
          <a:p>
            <a:pPr marL="914400" lvl="1" indent="-457200">
              <a:spcBef>
                <a:spcPts val="624"/>
              </a:spcBef>
              <a:buFont typeface="Wingdings" panose="05000000000000000000" pitchFamily="2" charset="2"/>
              <a:buChar char="§"/>
            </a:pPr>
            <a:r>
              <a:rPr lang="en-US" dirty="0">
                <a:latin typeface="+mj-lt"/>
                <a:cs typeface="Arial" panose="020B0604020202020204" pitchFamily="34" charset="0"/>
              </a:rPr>
              <a:t>Click</a:t>
            </a:r>
            <a:r>
              <a:rPr lang="en-US" b="1" dirty="0">
                <a:latin typeface="+mj-lt"/>
                <a:cs typeface="Arial" panose="020B0604020202020204" pitchFamily="34" charset="0"/>
              </a:rPr>
              <a:t> Save Group</a:t>
            </a:r>
            <a:endParaRPr lang="en-US" dirty="0">
              <a:latin typeface="+mj-lt"/>
              <a:cs typeface="Arial" panose="020B0604020202020204" pitchFamily="34" charset="0"/>
            </a:endParaRPr>
          </a:p>
        </p:txBody>
      </p:sp>
      <p:pic>
        <p:nvPicPr>
          <p:cNvPr id="3" name="Picture 2" descr="Screenshot showing the a group label entered for &quot;At or Above Poverty.&quot; The check boxes are selected for &quot;Below 501 percent&quot; and &quot;501 percent or more.&quot; The &quot;Save group&quot; button in the lower right is highlighted.">
            <a:extLst>
              <a:ext uri="{FF2B5EF4-FFF2-40B4-BE49-F238E27FC236}">
                <a16:creationId xmlns:a16="http://schemas.microsoft.com/office/drawing/2014/main" id="{601ABF27-CEBC-4615-84BB-388E13FA9826}"/>
              </a:ext>
            </a:extLst>
          </p:cNvPr>
          <p:cNvPicPr>
            <a:picLocks noChangeAspect="1"/>
          </p:cNvPicPr>
          <p:nvPr/>
        </p:nvPicPr>
        <p:blipFill>
          <a:blip r:embed="rId2"/>
          <a:stretch>
            <a:fillRect/>
          </a:stretch>
        </p:blipFill>
        <p:spPr>
          <a:xfrm>
            <a:off x="884649" y="2363600"/>
            <a:ext cx="10572361" cy="3663815"/>
          </a:xfrm>
          <a:prstGeom prst="rect">
            <a:avLst/>
          </a:prstGeom>
          <a:ln w="9525">
            <a:solidFill>
              <a:schemeClr val="tx1"/>
            </a:solidFill>
          </a:ln>
        </p:spPr>
      </p:pic>
      <p:sp>
        <p:nvSpPr>
          <p:cNvPr id="6" name="Rectangle 5">
            <a:extLst>
              <a:ext uri="{C183D7F6-B498-43B3-948B-1728B52AA6E4}">
                <adec:decorative xmlns:adec="http://schemas.microsoft.com/office/drawing/2017/decorative" val="1"/>
              </a:ext>
            </a:extLst>
          </p:cNvPr>
          <p:cNvSpPr/>
          <p:nvPr/>
        </p:nvSpPr>
        <p:spPr>
          <a:xfrm>
            <a:off x="4538760" y="3765083"/>
            <a:ext cx="2833866" cy="395202"/>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C183D7F6-B498-43B3-948B-1728B52AA6E4}">
                <adec:decorative xmlns:adec="http://schemas.microsoft.com/office/drawing/2017/decorative" val="1"/>
              </a:ext>
            </a:extLst>
          </p:cNvPr>
          <p:cNvSpPr/>
          <p:nvPr/>
        </p:nvSpPr>
        <p:spPr>
          <a:xfrm>
            <a:off x="9818337" y="5565752"/>
            <a:ext cx="784486" cy="260788"/>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C183D7F6-B498-43B3-948B-1728B52AA6E4}">
                <adec:decorative xmlns:adec="http://schemas.microsoft.com/office/drawing/2017/decorative" val="1"/>
              </a:ext>
            </a:extLst>
          </p:cNvPr>
          <p:cNvSpPr/>
          <p:nvPr/>
        </p:nvSpPr>
        <p:spPr>
          <a:xfrm>
            <a:off x="4577884" y="4706451"/>
            <a:ext cx="271840" cy="271473"/>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1">
            <a:extLst>
              <a:ext uri="{FF2B5EF4-FFF2-40B4-BE49-F238E27FC236}">
                <a16:creationId xmlns:a16="http://schemas.microsoft.com/office/drawing/2014/main" id="{08026645-D611-469C-98D5-BB82C31A908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FE6D4-27A9-4AE4-9EAE-AF75F97B179B}" type="slidenum">
              <a:rPr lang="en-US" smtClean="0"/>
              <a:pPr/>
              <a:t>42</a:t>
            </a:fld>
            <a:endParaRPr lang="en-US" dirty="0"/>
          </a:p>
        </p:txBody>
      </p:sp>
      <p:sp>
        <p:nvSpPr>
          <p:cNvPr id="13" name="Rectangle 12">
            <a:extLst>
              <a:ext uri="{FF2B5EF4-FFF2-40B4-BE49-F238E27FC236}">
                <a16:creationId xmlns:a16="http://schemas.microsoft.com/office/drawing/2014/main" id="{250620E6-7E6D-484B-8EC7-15467ED2D63D}"/>
              </a:ext>
              <a:ext uri="{C183D7F6-B498-43B3-948B-1728B52AA6E4}">
                <adec:decorative xmlns:adec="http://schemas.microsoft.com/office/drawing/2017/decorative" val="1"/>
              </a:ext>
            </a:extLst>
          </p:cNvPr>
          <p:cNvSpPr/>
          <p:nvPr/>
        </p:nvSpPr>
        <p:spPr>
          <a:xfrm>
            <a:off x="4577884" y="5260137"/>
            <a:ext cx="271840" cy="271473"/>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35287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328570F-BC63-4F5E-9EBD-6BB2C7AAAFE1}"/>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2</a:t>
            </a:r>
          </a:p>
        </p:txBody>
      </p:sp>
      <p:sp>
        <p:nvSpPr>
          <p:cNvPr id="12" name="TextBox 11"/>
          <p:cNvSpPr txBox="1"/>
          <p:nvPr/>
        </p:nvSpPr>
        <p:spPr>
          <a:xfrm>
            <a:off x="283158" y="132220"/>
            <a:ext cx="11549481" cy="123110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Categorize (recode) your variable:</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Your second category At or Above Poverty appears in the list</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a:t>
            </a:r>
            <a:r>
              <a:rPr lang="en-US" sz="2000" b="1" dirty="0">
                <a:latin typeface="+mj-lt"/>
                <a:cs typeface="Arial" panose="020B0604020202020204" pitchFamily="34" charset="0"/>
              </a:rPr>
              <a:t>Edit Group </a:t>
            </a:r>
            <a:r>
              <a:rPr lang="en-US" sz="2000" dirty="0">
                <a:latin typeface="+mj-lt"/>
                <a:cs typeface="Arial" panose="020B0604020202020204" pitchFamily="34" charset="0"/>
              </a:rPr>
              <a:t>for “Not Elsewhere Classified” to edit the label and confirm values</a:t>
            </a:r>
          </a:p>
        </p:txBody>
      </p:sp>
      <p:pic>
        <p:nvPicPr>
          <p:cNvPr id="3" name="Picture 2" descr="Screenshot showing the Edit Group button for the &quot;Not Elsewhere Classified&quot; category.">
            <a:extLst>
              <a:ext uri="{FF2B5EF4-FFF2-40B4-BE49-F238E27FC236}">
                <a16:creationId xmlns:a16="http://schemas.microsoft.com/office/drawing/2014/main" id="{012F8F93-A2EF-48A8-A315-04C8B6767087}"/>
              </a:ext>
            </a:extLst>
          </p:cNvPr>
          <p:cNvPicPr>
            <a:picLocks noChangeAspect="1"/>
          </p:cNvPicPr>
          <p:nvPr/>
        </p:nvPicPr>
        <p:blipFill>
          <a:blip r:embed="rId2"/>
          <a:stretch>
            <a:fillRect/>
          </a:stretch>
        </p:blipFill>
        <p:spPr>
          <a:xfrm>
            <a:off x="884649" y="1730440"/>
            <a:ext cx="10572361" cy="3536820"/>
          </a:xfrm>
          <a:prstGeom prst="rect">
            <a:avLst/>
          </a:prstGeom>
          <a:ln w="9525">
            <a:solidFill>
              <a:schemeClr val="tx1"/>
            </a:solidFill>
          </a:ln>
        </p:spPr>
      </p:pic>
      <p:sp>
        <p:nvSpPr>
          <p:cNvPr id="6" name="Rectangle 5">
            <a:extLst>
              <a:ext uri="{C183D7F6-B498-43B3-948B-1728B52AA6E4}">
                <adec:decorative xmlns:adec="http://schemas.microsoft.com/office/drawing/2017/decorative" val="1"/>
              </a:ext>
            </a:extLst>
          </p:cNvPr>
          <p:cNvSpPr/>
          <p:nvPr/>
        </p:nvSpPr>
        <p:spPr>
          <a:xfrm>
            <a:off x="10021726" y="3033563"/>
            <a:ext cx="727289" cy="264634"/>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6271982C-1D02-4AFA-AD44-0E085BB505C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FE6D4-27A9-4AE4-9EAE-AF75F97B179B}" type="slidenum">
              <a:rPr lang="en-US" smtClean="0"/>
              <a:pPr/>
              <a:t>43</a:t>
            </a:fld>
            <a:endParaRPr lang="en-US" dirty="0"/>
          </a:p>
        </p:txBody>
      </p:sp>
    </p:spTree>
    <p:extLst>
      <p:ext uri="{BB962C8B-B14F-4D97-AF65-F5344CB8AC3E}">
        <p14:creationId xmlns:p14="http://schemas.microsoft.com/office/powerpoint/2010/main" val="281073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6797CCE5-85E5-4840-B5AF-BBD5A1790C60}"/>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2</a:t>
            </a:r>
          </a:p>
        </p:txBody>
      </p:sp>
      <p:sp>
        <p:nvSpPr>
          <p:cNvPr id="12" name="TextBox 11"/>
          <p:cNvSpPr txBox="1"/>
          <p:nvPr/>
        </p:nvSpPr>
        <p:spPr>
          <a:xfrm>
            <a:off x="283158" y="132220"/>
            <a:ext cx="11549481" cy="123110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Categorize (recode) your variable:</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into </a:t>
            </a:r>
            <a:r>
              <a:rPr lang="en-US" sz="2000" b="1" dirty="0">
                <a:latin typeface="+mj-lt"/>
                <a:cs typeface="Arial" panose="020B0604020202020204" pitchFamily="34" charset="0"/>
              </a:rPr>
              <a:t>Group Label </a:t>
            </a:r>
            <a:r>
              <a:rPr lang="en-US" sz="2000" dirty="0">
                <a:latin typeface="+mj-lt"/>
                <a:cs typeface="Arial" panose="020B0604020202020204" pitchFamily="34" charset="0"/>
              </a:rPr>
              <a:t>and rename the category (e.g. Not in Poverty Universe)</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a:t>
            </a:r>
            <a:r>
              <a:rPr lang="en-US" sz="2000" b="1" dirty="0">
                <a:latin typeface="+mj-lt"/>
                <a:cs typeface="Arial" panose="020B0604020202020204" pitchFamily="34" charset="0"/>
              </a:rPr>
              <a:t>Save Group </a:t>
            </a:r>
            <a:r>
              <a:rPr lang="en-US" sz="2000" dirty="0">
                <a:latin typeface="+mj-lt"/>
                <a:cs typeface="Arial" panose="020B0604020202020204" pitchFamily="34" charset="0"/>
              </a:rPr>
              <a:t>in the lower right</a:t>
            </a:r>
          </a:p>
        </p:txBody>
      </p:sp>
      <p:pic>
        <p:nvPicPr>
          <p:cNvPr id="4" name="Picture 3" descr="Screenshot showing the a group label entered for &quot;Not in Poverty Universe.&quot; The &quot;Save group&quot; button in the lower right is highlighted.">
            <a:extLst>
              <a:ext uri="{FF2B5EF4-FFF2-40B4-BE49-F238E27FC236}">
                <a16:creationId xmlns:a16="http://schemas.microsoft.com/office/drawing/2014/main" id="{A8295AF1-47DD-4BBD-8823-AA251F22B446}"/>
              </a:ext>
            </a:extLst>
          </p:cNvPr>
          <p:cNvPicPr>
            <a:picLocks noChangeAspect="1"/>
          </p:cNvPicPr>
          <p:nvPr/>
        </p:nvPicPr>
        <p:blipFill>
          <a:blip r:embed="rId2"/>
          <a:stretch>
            <a:fillRect/>
          </a:stretch>
        </p:blipFill>
        <p:spPr>
          <a:xfrm>
            <a:off x="809819" y="1578043"/>
            <a:ext cx="10572361" cy="3701914"/>
          </a:xfrm>
          <a:prstGeom prst="rect">
            <a:avLst/>
          </a:prstGeom>
          <a:ln w="9525">
            <a:solidFill>
              <a:schemeClr val="tx1"/>
            </a:solidFill>
          </a:ln>
        </p:spPr>
      </p:pic>
      <p:sp>
        <p:nvSpPr>
          <p:cNvPr id="6" name="Rectangle 5">
            <a:extLst>
              <a:ext uri="{C183D7F6-B498-43B3-948B-1728B52AA6E4}">
                <adec:decorative xmlns:adec="http://schemas.microsoft.com/office/drawing/2017/decorative" val="1"/>
              </a:ext>
            </a:extLst>
          </p:cNvPr>
          <p:cNvSpPr/>
          <p:nvPr/>
        </p:nvSpPr>
        <p:spPr>
          <a:xfrm>
            <a:off x="4476703" y="3109581"/>
            <a:ext cx="2822614" cy="420956"/>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C183D7F6-B498-43B3-948B-1728B52AA6E4}">
                <adec:decorative xmlns:adec="http://schemas.microsoft.com/office/drawing/2017/decorative" val="1"/>
              </a:ext>
            </a:extLst>
          </p:cNvPr>
          <p:cNvSpPr/>
          <p:nvPr/>
        </p:nvSpPr>
        <p:spPr>
          <a:xfrm>
            <a:off x="9736349" y="4548662"/>
            <a:ext cx="787192" cy="284271"/>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a:extLst>
              <a:ext uri="{FF2B5EF4-FFF2-40B4-BE49-F238E27FC236}">
                <a16:creationId xmlns:a16="http://schemas.microsoft.com/office/drawing/2014/main" id="{B7747CC1-025D-411A-B306-327A4A6290C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FE6D4-27A9-4AE4-9EAE-AF75F97B179B}" type="slidenum">
              <a:rPr lang="en-US" smtClean="0"/>
              <a:pPr/>
              <a:t>44</a:t>
            </a:fld>
            <a:endParaRPr lang="en-US" dirty="0"/>
          </a:p>
        </p:txBody>
      </p:sp>
    </p:spTree>
    <p:extLst>
      <p:ext uri="{BB962C8B-B14F-4D97-AF65-F5344CB8AC3E}">
        <p14:creationId xmlns:p14="http://schemas.microsoft.com/office/powerpoint/2010/main" val="2449344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3DF57FE8-56E8-4274-AD2C-A8AC109495DB}"/>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3</a:t>
            </a:r>
          </a:p>
        </p:txBody>
      </p:sp>
      <p:sp>
        <p:nvSpPr>
          <p:cNvPr id="7" name="TextBox 6">
            <a:extLst>
              <a:ext uri="{FF2B5EF4-FFF2-40B4-BE49-F238E27FC236}">
                <a16:creationId xmlns:a16="http://schemas.microsoft.com/office/drawing/2014/main" id="{DBBE3B27-5504-48A8-AB88-EC37A668DF0D}"/>
              </a:ext>
            </a:extLst>
          </p:cNvPr>
          <p:cNvSpPr txBox="1"/>
          <p:nvPr/>
        </p:nvSpPr>
        <p:spPr>
          <a:xfrm>
            <a:off x="321259" y="300834"/>
            <a:ext cx="11549481" cy="84638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Confirm poverty categories</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Confirm POVPIP_RC1 categories, labels, and values</a:t>
            </a:r>
          </a:p>
        </p:txBody>
      </p:sp>
      <p:pic>
        <p:nvPicPr>
          <p:cNvPr id="5" name="Picture 4" descr="Screenshot of the recoded variable for POVPIP. It shows three categories for: Below Poverty, At or Above Poverty, and Not in Poverty Universe.">
            <a:extLst>
              <a:ext uri="{FF2B5EF4-FFF2-40B4-BE49-F238E27FC236}">
                <a16:creationId xmlns:a16="http://schemas.microsoft.com/office/drawing/2014/main" id="{4A2ACAE6-98BA-4172-887D-5193330CCD63}"/>
              </a:ext>
            </a:extLst>
          </p:cNvPr>
          <p:cNvPicPr>
            <a:picLocks noChangeAspect="1"/>
          </p:cNvPicPr>
          <p:nvPr/>
        </p:nvPicPr>
        <p:blipFill>
          <a:blip r:embed="rId2"/>
          <a:stretch>
            <a:fillRect/>
          </a:stretch>
        </p:blipFill>
        <p:spPr>
          <a:xfrm>
            <a:off x="809818" y="1282023"/>
            <a:ext cx="10572361" cy="4394038"/>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45</a:t>
            </a:fld>
            <a:endParaRPr lang="en-US" dirty="0"/>
          </a:p>
        </p:txBody>
      </p:sp>
      <p:sp>
        <p:nvSpPr>
          <p:cNvPr id="8" name="Rectangle 7">
            <a:extLst>
              <a:ext uri="{C183D7F6-B498-43B3-948B-1728B52AA6E4}">
                <adec:decorative xmlns:adec="http://schemas.microsoft.com/office/drawing/2017/decorative" val="1"/>
              </a:ext>
            </a:extLst>
          </p:cNvPr>
          <p:cNvSpPr/>
          <p:nvPr/>
        </p:nvSpPr>
        <p:spPr>
          <a:xfrm>
            <a:off x="1132764" y="3853218"/>
            <a:ext cx="3017205" cy="657236"/>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780ED0-828A-4F9D-A473-F544CFE0EC28}"/>
              </a:ext>
              <a:ext uri="{C183D7F6-B498-43B3-948B-1728B52AA6E4}">
                <adec:decorative xmlns:adec="http://schemas.microsoft.com/office/drawing/2017/decorative" val="1"/>
              </a:ext>
            </a:extLst>
          </p:cNvPr>
          <p:cNvSpPr/>
          <p:nvPr/>
        </p:nvSpPr>
        <p:spPr>
          <a:xfrm>
            <a:off x="4324066" y="2072185"/>
            <a:ext cx="6553200" cy="2113128"/>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39438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C7018E5E-CD67-4EED-A893-907AD26F3289}"/>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3</a:t>
            </a:r>
          </a:p>
        </p:txBody>
      </p:sp>
      <p:sp>
        <p:nvSpPr>
          <p:cNvPr id="12" name="TextBox 11"/>
          <p:cNvSpPr txBox="1"/>
          <p:nvPr/>
        </p:nvSpPr>
        <p:spPr>
          <a:xfrm>
            <a:off x="283158" y="132220"/>
            <a:ext cx="11549481" cy="123110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b="1" dirty="0">
                <a:latin typeface="+mj-lt"/>
                <a:cs typeface="Arial" panose="020B0604020202020204" pitchFamily="34" charset="0"/>
              </a:rPr>
              <a:t>Categorize (recode) your age variable</a:t>
            </a:r>
            <a:r>
              <a:rPr lang="en-US" sz="2400" dirty="0">
                <a:latin typeface="+mj-lt"/>
                <a:cs typeface="Arial" panose="020B0604020202020204" pitchFamily="34" charset="0"/>
              </a:rPr>
              <a:t>:</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the </a:t>
            </a:r>
            <a:r>
              <a:rPr lang="en-US" sz="2000" b="1" dirty="0">
                <a:latin typeface="+mj-lt"/>
                <a:cs typeface="Arial" panose="020B0604020202020204" pitchFamily="34" charset="0"/>
              </a:rPr>
              <a:t>AGEP</a:t>
            </a:r>
            <a:r>
              <a:rPr lang="en-US" sz="2000" dirty="0">
                <a:latin typeface="+mj-lt"/>
                <a:cs typeface="Arial" panose="020B0604020202020204" pitchFamily="34" charset="0"/>
              </a:rPr>
              <a:t> variable on the left</a:t>
            </a:r>
            <a:endParaRPr lang="en-US" sz="2000" b="1" dirty="0">
              <a:latin typeface="+mj-lt"/>
              <a:cs typeface="Arial" panose="020B0604020202020204" pitchFamily="34" charset="0"/>
            </a:endParaRP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a:t>
            </a:r>
            <a:r>
              <a:rPr lang="en-US" sz="2000" b="1" dirty="0">
                <a:latin typeface="+mj-lt"/>
                <a:cs typeface="Arial" panose="020B0604020202020204" pitchFamily="34" charset="0"/>
              </a:rPr>
              <a:t>Create Custom Group </a:t>
            </a:r>
            <a:r>
              <a:rPr lang="en-US" sz="2000" dirty="0">
                <a:latin typeface="+mj-lt"/>
                <a:cs typeface="Arial" panose="020B0604020202020204" pitchFamily="34" charset="0"/>
              </a:rPr>
              <a:t>to begin specifying your age categories (e.g. 0, 1, 2,..99)</a:t>
            </a:r>
          </a:p>
        </p:txBody>
      </p:sp>
      <p:pic>
        <p:nvPicPr>
          <p:cNvPr id="5" name="Picture 4" descr="Screenshot of the &quot;Data Cart&quot; tab showing the AGEP variable selected and the &quot;Create Custom Group&quot; link near the top of the page.">
            <a:extLst>
              <a:ext uri="{FF2B5EF4-FFF2-40B4-BE49-F238E27FC236}">
                <a16:creationId xmlns:a16="http://schemas.microsoft.com/office/drawing/2014/main" id="{2FFE4A6C-8360-40A7-812E-0056BC2892A9}"/>
              </a:ext>
            </a:extLst>
          </p:cNvPr>
          <p:cNvPicPr>
            <a:picLocks noChangeAspect="1"/>
          </p:cNvPicPr>
          <p:nvPr/>
        </p:nvPicPr>
        <p:blipFill>
          <a:blip r:embed="rId2"/>
          <a:stretch>
            <a:fillRect/>
          </a:stretch>
        </p:blipFill>
        <p:spPr>
          <a:xfrm>
            <a:off x="884649" y="1946435"/>
            <a:ext cx="10572361" cy="3568569"/>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46</a:t>
            </a:fld>
            <a:endParaRPr lang="en-US" dirty="0"/>
          </a:p>
        </p:txBody>
      </p:sp>
      <p:sp>
        <p:nvSpPr>
          <p:cNvPr id="9" name="Rectangle 8">
            <a:extLst>
              <a:ext uri="{C183D7F6-B498-43B3-948B-1728B52AA6E4}">
                <adec:decorative xmlns:adec="http://schemas.microsoft.com/office/drawing/2017/decorative" val="1"/>
              </a:ext>
            </a:extLst>
          </p:cNvPr>
          <p:cNvSpPr/>
          <p:nvPr/>
        </p:nvSpPr>
        <p:spPr>
          <a:xfrm>
            <a:off x="1221849" y="3904235"/>
            <a:ext cx="2979089" cy="634985"/>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C183D7F6-B498-43B3-948B-1728B52AA6E4}">
                <adec:decorative xmlns:adec="http://schemas.microsoft.com/office/drawing/2017/decorative" val="1"/>
              </a:ext>
            </a:extLst>
          </p:cNvPr>
          <p:cNvSpPr/>
          <p:nvPr/>
        </p:nvSpPr>
        <p:spPr>
          <a:xfrm>
            <a:off x="4487400" y="3146206"/>
            <a:ext cx="1441932" cy="348621"/>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9638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AAD5FF1-D2B6-439F-AE8C-806064AA51C2}"/>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3</a:t>
            </a:r>
          </a:p>
        </p:txBody>
      </p:sp>
      <p:sp>
        <p:nvSpPr>
          <p:cNvPr id="12" name="TextBox 11"/>
          <p:cNvSpPr txBox="1"/>
          <p:nvPr/>
        </p:nvSpPr>
        <p:spPr>
          <a:xfrm>
            <a:off x="283158" y="132220"/>
            <a:ext cx="11549481" cy="1923604"/>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Categorize (recode) your age variable:</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into </a:t>
            </a:r>
            <a:r>
              <a:rPr lang="en-US" sz="2000" b="1" dirty="0">
                <a:latin typeface="+mj-lt"/>
                <a:cs typeface="Arial" panose="020B0604020202020204" pitchFamily="34" charset="0"/>
              </a:rPr>
              <a:t>Group label </a:t>
            </a:r>
            <a:r>
              <a:rPr lang="en-US" sz="2000" dirty="0">
                <a:latin typeface="+mj-lt"/>
                <a:cs typeface="Arial" panose="020B0604020202020204" pitchFamily="34" charset="0"/>
              </a:rPr>
              <a:t>and type a label for the first category you want to create (e.g. Under 1 year)</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Check the box next to </a:t>
            </a:r>
            <a:r>
              <a:rPr lang="en-US" sz="2000" b="1" dirty="0">
                <a:latin typeface="+mj-lt"/>
                <a:cs typeface="Arial" panose="020B0604020202020204" pitchFamily="34" charset="0"/>
              </a:rPr>
              <a:t>Under 1 Year</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a:t>
            </a:r>
            <a:r>
              <a:rPr lang="en-US" sz="2000" b="1" dirty="0">
                <a:latin typeface="+mj-lt"/>
                <a:cs typeface="Arial" panose="020B0604020202020204" pitchFamily="34" charset="0"/>
              </a:rPr>
              <a:t> Save Group</a:t>
            </a:r>
            <a:endParaRPr lang="en-US" sz="2000" dirty="0">
              <a:latin typeface="+mj-lt"/>
              <a:cs typeface="Arial" panose="020B0604020202020204" pitchFamily="34" charset="0"/>
            </a:endParaRPr>
          </a:p>
        </p:txBody>
      </p:sp>
      <p:pic>
        <p:nvPicPr>
          <p:cNvPr id="9" name="Picture 8" descr="Screenshot showing the a group label entered for &quot;Under 1 year.&quot; The check box is selected for &quot;under 1 year&quot; and the Save group button in the lower right is highlighted.">
            <a:extLst>
              <a:ext uri="{FF2B5EF4-FFF2-40B4-BE49-F238E27FC236}">
                <a16:creationId xmlns:a16="http://schemas.microsoft.com/office/drawing/2014/main" id="{80C25335-6DA1-47A4-A8F0-77F91CB60E6D}"/>
              </a:ext>
            </a:extLst>
          </p:cNvPr>
          <p:cNvPicPr>
            <a:picLocks noChangeAspect="1"/>
          </p:cNvPicPr>
          <p:nvPr/>
        </p:nvPicPr>
        <p:blipFill>
          <a:blip r:embed="rId2"/>
          <a:stretch>
            <a:fillRect/>
          </a:stretch>
        </p:blipFill>
        <p:spPr>
          <a:xfrm>
            <a:off x="771717" y="1977695"/>
            <a:ext cx="10572361" cy="3603493"/>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47</a:t>
            </a:fld>
            <a:endParaRPr lang="en-US" dirty="0"/>
          </a:p>
        </p:txBody>
      </p:sp>
      <p:sp>
        <p:nvSpPr>
          <p:cNvPr id="5" name="Rectangle 4">
            <a:extLst>
              <a:ext uri="{FF2B5EF4-FFF2-40B4-BE49-F238E27FC236}">
                <a16:creationId xmlns:a16="http://schemas.microsoft.com/office/drawing/2014/main" id="{69B650EA-C867-4158-A084-F1CFB977FDFA}"/>
              </a:ext>
              <a:ext uri="{C183D7F6-B498-43B3-948B-1728B52AA6E4}">
                <adec:decorative xmlns:adec="http://schemas.microsoft.com/office/drawing/2017/decorative" val="1"/>
              </a:ext>
            </a:extLst>
          </p:cNvPr>
          <p:cNvSpPr/>
          <p:nvPr/>
        </p:nvSpPr>
        <p:spPr>
          <a:xfrm>
            <a:off x="4422740" y="3524933"/>
            <a:ext cx="2848009" cy="405717"/>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CCEE38-B2C0-46D8-B562-1FD57595C5B2}"/>
              </a:ext>
              <a:ext uri="{C183D7F6-B498-43B3-948B-1728B52AA6E4}">
                <adec:decorative xmlns:adec="http://schemas.microsoft.com/office/drawing/2017/decorative" val="1"/>
              </a:ext>
            </a:extLst>
          </p:cNvPr>
          <p:cNvSpPr/>
          <p:nvPr/>
        </p:nvSpPr>
        <p:spPr>
          <a:xfrm>
            <a:off x="4441056" y="4827035"/>
            <a:ext cx="311919" cy="303765"/>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853D1C4-0CE5-42F1-A7B2-828F9A26F1CB}"/>
              </a:ext>
              <a:ext uri="{C183D7F6-B498-43B3-948B-1728B52AA6E4}">
                <adec:decorative xmlns:adec="http://schemas.microsoft.com/office/drawing/2017/decorative" val="1"/>
              </a:ext>
            </a:extLst>
          </p:cNvPr>
          <p:cNvSpPr/>
          <p:nvPr/>
        </p:nvSpPr>
        <p:spPr>
          <a:xfrm>
            <a:off x="9716442" y="5147165"/>
            <a:ext cx="770583" cy="263036"/>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5447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01171CF9-71C8-4A68-A71A-BC30D02B35E8}"/>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3</a:t>
            </a:r>
          </a:p>
        </p:txBody>
      </p:sp>
      <p:pic>
        <p:nvPicPr>
          <p:cNvPr id="5" name="Picture 4" descr="Screenshot showing the Auto Group button clicked in the upper right.  In the pop-up window, the options are set for auto group to start at 1, end at 99, and provide groups of 1. This provides single year of age categories for age 1-99.">
            <a:extLst>
              <a:ext uri="{FF2B5EF4-FFF2-40B4-BE49-F238E27FC236}">
                <a16:creationId xmlns:a16="http://schemas.microsoft.com/office/drawing/2014/main" id="{705822A0-E46E-42DE-800A-B443AD496C20}"/>
              </a:ext>
            </a:extLst>
          </p:cNvPr>
          <p:cNvPicPr>
            <a:picLocks noChangeAspect="1"/>
          </p:cNvPicPr>
          <p:nvPr/>
        </p:nvPicPr>
        <p:blipFill rotWithShape="1">
          <a:blip r:embed="rId2"/>
          <a:srcRect b="17647"/>
          <a:stretch/>
        </p:blipFill>
        <p:spPr>
          <a:xfrm>
            <a:off x="809819" y="2124463"/>
            <a:ext cx="10572361" cy="3629079"/>
          </a:xfrm>
          <a:prstGeom prst="rect">
            <a:avLst/>
          </a:prstGeom>
          <a:ln w="9525">
            <a:solidFill>
              <a:schemeClr val="tx1"/>
            </a:solidFill>
          </a:ln>
        </p:spPr>
      </p:pic>
      <p:sp>
        <p:nvSpPr>
          <p:cNvPr id="12" name="TextBox 11"/>
          <p:cNvSpPr txBox="1"/>
          <p:nvPr/>
        </p:nvSpPr>
        <p:spPr>
          <a:xfrm>
            <a:off x="283158" y="132220"/>
            <a:ext cx="11549481" cy="1923604"/>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Categorize (recode) your age variable:</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 into </a:t>
            </a:r>
            <a:r>
              <a:rPr lang="en-US" sz="2000" b="1" dirty="0">
                <a:latin typeface="+mj-lt"/>
                <a:cs typeface="Arial" panose="020B0604020202020204" pitchFamily="34" charset="0"/>
              </a:rPr>
              <a:t>Auto Group </a:t>
            </a:r>
            <a:r>
              <a:rPr lang="en-US" sz="2000" dirty="0">
                <a:latin typeface="+mj-lt"/>
                <a:cs typeface="Arial" panose="020B0604020202020204" pitchFamily="34" charset="0"/>
              </a:rPr>
              <a:t>in the upper right</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In the pop-up box, confirm the start and end range and confirm that “Groups of” is set to </a:t>
            </a:r>
            <a:r>
              <a:rPr lang="en-US" sz="2000" b="1" dirty="0">
                <a:latin typeface="+mj-lt"/>
                <a:cs typeface="Arial" panose="020B0604020202020204" pitchFamily="34" charset="0"/>
              </a:rPr>
              <a:t>1</a:t>
            </a:r>
            <a:r>
              <a:rPr lang="en-US" sz="2000" dirty="0">
                <a:latin typeface="+mj-lt"/>
                <a:cs typeface="Arial" panose="020B0604020202020204" pitchFamily="34" charset="0"/>
              </a:rPr>
              <a:t> to get single year of age</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Click</a:t>
            </a:r>
            <a:r>
              <a:rPr lang="en-US" sz="2000" b="1" dirty="0">
                <a:latin typeface="+mj-lt"/>
                <a:cs typeface="Arial" panose="020B0604020202020204" pitchFamily="34" charset="0"/>
              </a:rPr>
              <a:t> Auto Group</a:t>
            </a:r>
            <a:endParaRPr lang="en-US" sz="2000" dirty="0">
              <a:latin typeface="+mj-lt"/>
              <a:cs typeface="Arial" panose="020B0604020202020204" pitchFamily="34" charset="0"/>
            </a:endParaRPr>
          </a:p>
        </p:txBody>
      </p:sp>
      <p:sp>
        <p:nvSpPr>
          <p:cNvPr id="11" name="Rectangle 10">
            <a:extLst>
              <a:ext uri="{C183D7F6-B498-43B3-948B-1728B52AA6E4}">
                <adec:decorative xmlns:adec="http://schemas.microsoft.com/office/drawing/2017/decorative" val="1"/>
              </a:ext>
            </a:extLst>
          </p:cNvPr>
          <p:cNvSpPr/>
          <p:nvPr/>
        </p:nvSpPr>
        <p:spPr>
          <a:xfrm>
            <a:off x="9679388" y="3041860"/>
            <a:ext cx="850789" cy="276484"/>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C183D7F6-B498-43B3-948B-1728B52AA6E4}">
                <adec:decorative xmlns:adec="http://schemas.microsoft.com/office/drawing/2017/decorative" val="1"/>
              </a:ext>
            </a:extLst>
          </p:cNvPr>
          <p:cNvSpPr/>
          <p:nvPr/>
        </p:nvSpPr>
        <p:spPr>
          <a:xfrm>
            <a:off x="5641068" y="3041860"/>
            <a:ext cx="1493380" cy="990820"/>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C183D7F6-B498-43B3-948B-1728B52AA6E4}">
                <adec:decorative xmlns:adec="http://schemas.microsoft.com/office/drawing/2017/decorative" val="1"/>
              </a:ext>
            </a:extLst>
          </p:cNvPr>
          <p:cNvSpPr/>
          <p:nvPr/>
        </p:nvSpPr>
        <p:spPr>
          <a:xfrm>
            <a:off x="6560717" y="5172420"/>
            <a:ext cx="833996" cy="276766"/>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7A3E05-5344-4B59-8A4A-0F0B65F8BF93}"/>
              </a:ext>
              <a:ext uri="{C183D7F6-B498-43B3-948B-1728B52AA6E4}">
                <adec:decorative xmlns:adec="http://schemas.microsoft.com/office/drawing/2017/decorative" val="1"/>
              </a:ext>
            </a:extLst>
          </p:cNvPr>
          <p:cNvSpPr/>
          <p:nvPr/>
        </p:nvSpPr>
        <p:spPr>
          <a:xfrm>
            <a:off x="5641068" y="4245059"/>
            <a:ext cx="1493380" cy="391506"/>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48</a:t>
            </a:fld>
            <a:endParaRPr lang="en-US" dirty="0"/>
          </a:p>
        </p:txBody>
      </p:sp>
    </p:spTree>
    <p:extLst>
      <p:ext uri="{BB962C8B-B14F-4D97-AF65-F5344CB8AC3E}">
        <p14:creationId xmlns:p14="http://schemas.microsoft.com/office/powerpoint/2010/main" val="32036585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FA98B77-A533-410E-A59C-7CF9EB27C237}"/>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3</a:t>
            </a:r>
          </a:p>
        </p:txBody>
      </p:sp>
      <p:sp>
        <p:nvSpPr>
          <p:cNvPr id="12" name="TextBox 11"/>
          <p:cNvSpPr txBox="1"/>
          <p:nvPr/>
        </p:nvSpPr>
        <p:spPr>
          <a:xfrm>
            <a:off x="283158" y="132220"/>
            <a:ext cx="11549481" cy="84638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Categorize (recode) your age variable:</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You have now created categories for single year of age 0, 1, 2, ….99. </a:t>
            </a:r>
          </a:p>
        </p:txBody>
      </p:sp>
      <p:pic>
        <p:nvPicPr>
          <p:cNvPr id="5" name="Picture 4" descr="Screenshot of the recoded variable for AGEP. It shows categories for single year of age from 0 to 99.">
            <a:extLst>
              <a:ext uri="{FF2B5EF4-FFF2-40B4-BE49-F238E27FC236}">
                <a16:creationId xmlns:a16="http://schemas.microsoft.com/office/drawing/2014/main" id="{16A167E0-FDC8-4475-9C28-DC12CB79E938}"/>
              </a:ext>
            </a:extLst>
          </p:cNvPr>
          <p:cNvPicPr>
            <a:picLocks noChangeAspect="1"/>
          </p:cNvPicPr>
          <p:nvPr/>
        </p:nvPicPr>
        <p:blipFill>
          <a:blip r:embed="rId2"/>
          <a:stretch>
            <a:fillRect/>
          </a:stretch>
        </p:blipFill>
        <p:spPr>
          <a:xfrm>
            <a:off x="809819" y="1574868"/>
            <a:ext cx="10572361" cy="3708264"/>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49</a:t>
            </a:fld>
            <a:endParaRPr lang="en-US" dirty="0"/>
          </a:p>
        </p:txBody>
      </p:sp>
      <p:sp>
        <p:nvSpPr>
          <p:cNvPr id="15" name="Rectangle 14">
            <a:extLst>
              <a:ext uri="{C183D7F6-B498-43B3-948B-1728B52AA6E4}">
                <adec:decorative xmlns:adec="http://schemas.microsoft.com/office/drawing/2017/decorative" val="1"/>
              </a:ext>
            </a:extLst>
          </p:cNvPr>
          <p:cNvSpPr/>
          <p:nvPr/>
        </p:nvSpPr>
        <p:spPr>
          <a:xfrm>
            <a:off x="4215300" y="2371046"/>
            <a:ext cx="6486370" cy="2912086"/>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33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78674" y="449047"/>
            <a:ext cx="11747863" cy="1143000"/>
          </a:xfrm>
        </p:spPr>
        <p:txBody>
          <a:bodyPr>
            <a:normAutofit/>
          </a:bodyPr>
          <a:lstStyle/>
          <a:p>
            <a:pPr fontAlgn="base"/>
            <a:r>
              <a:rPr lang="en-US" sz="3400" b="1" dirty="0">
                <a:solidFill>
                  <a:srgbClr val="1E2F4D"/>
                </a:solidFill>
                <a:latin typeface="Calibri"/>
              </a:rPr>
              <a:t>Data.census.gov vs Microdata Access Tool</a:t>
            </a:r>
          </a:p>
        </p:txBody>
      </p:sp>
      <p:pic>
        <p:nvPicPr>
          <p:cNvPr id="18" name="Graphic 17" descr="Open folder outline">
            <a:extLst>
              <a:ext uri="{FF2B5EF4-FFF2-40B4-BE49-F238E27FC236}">
                <a16:creationId xmlns:a16="http://schemas.microsoft.com/office/drawing/2014/main" id="{9CB326A1-127D-4E35-8CA2-C643B735A8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6875" y="1226841"/>
            <a:ext cx="2511552" cy="2511552"/>
          </a:xfrm>
          <a:prstGeom prst="rect">
            <a:avLst/>
          </a:prstGeom>
        </p:spPr>
      </p:pic>
      <p:sp>
        <p:nvSpPr>
          <p:cNvPr id="28" name="TextBox 27">
            <a:extLst>
              <a:ext uri="{FF2B5EF4-FFF2-40B4-BE49-F238E27FC236}">
                <a16:creationId xmlns:a16="http://schemas.microsoft.com/office/drawing/2014/main" id="{055C5B9B-F280-49C5-9FCC-621C73FEEECA}"/>
              </a:ext>
            </a:extLst>
          </p:cNvPr>
          <p:cNvSpPr txBox="1"/>
          <p:nvPr/>
        </p:nvSpPr>
        <p:spPr>
          <a:xfrm>
            <a:off x="1172403" y="2500905"/>
            <a:ext cx="1060704" cy="646331"/>
          </a:xfrm>
          <a:prstGeom prst="rect">
            <a:avLst/>
          </a:prstGeom>
          <a:noFill/>
        </p:spPr>
        <p:txBody>
          <a:bodyPr wrap="square" rtlCol="0">
            <a:spAutoFit/>
          </a:bodyPr>
          <a:lstStyle/>
          <a:p>
            <a:pPr algn="ctr"/>
            <a:r>
              <a:rPr lang="en-US" b="1" dirty="0">
                <a:solidFill>
                  <a:srgbClr val="2B74B7"/>
                </a:solidFill>
              </a:rPr>
              <a:t>Internal File</a:t>
            </a:r>
          </a:p>
        </p:txBody>
      </p:sp>
      <p:pic>
        <p:nvPicPr>
          <p:cNvPr id="20" name="Graphic 19" descr="Open folder outline">
            <a:extLst>
              <a:ext uri="{FF2B5EF4-FFF2-40B4-BE49-F238E27FC236}">
                <a16:creationId xmlns:a16="http://schemas.microsoft.com/office/drawing/2014/main" id="{7BFA3499-CD29-4C03-A528-3778C398FD8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6875" y="3646854"/>
            <a:ext cx="2511552" cy="2511552"/>
          </a:xfrm>
          <a:prstGeom prst="rect">
            <a:avLst/>
          </a:prstGeom>
        </p:spPr>
      </p:pic>
      <p:sp>
        <p:nvSpPr>
          <p:cNvPr id="29" name="TextBox 28">
            <a:extLst>
              <a:ext uri="{FF2B5EF4-FFF2-40B4-BE49-F238E27FC236}">
                <a16:creationId xmlns:a16="http://schemas.microsoft.com/office/drawing/2014/main" id="{CF7213E4-1485-4ECF-B7F9-48DCE3F6A0E8}"/>
              </a:ext>
            </a:extLst>
          </p:cNvPr>
          <p:cNvSpPr txBox="1"/>
          <p:nvPr/>
        </p:nvSpPr>
        <p:spPr>
          <a:xfrm>
            <a:off x="1135827" y="4902630"/>
            <a:ext cx="1060704" cy="646331"/>
          </a:xfrm>
          <a:prstGeom prst="rect">
            <a:avLst/>
          </a:prstGeom>
          <a:noFill/>
        </p:spPr>
        <p:txBody>
          <a:bodyPr wrap="square" rtlCol="0">
            <a:spAutoFit/>
          </a:bodyPr>
          <a:lstStyle/>
          <a:p>
            <a:pPr algn="ctr"/>
            <a:r>
              <a:rPr lang="en-US" b="1" dirty="0">
                <a:solidFill>
                  <a:srgbClr val="0095A8"/>
                </a:solidFill>
              </a:rPr>
              <a:t>Public Use File</a:t>
            </a:r>
          </a:p>
        </p:txBody>
      </p:sp>
      <p:sp>
        <p:nvSpPr>
          <p:cNvPr id="27" name="TextBox 26">
            <a:extLst>
              <a:ext uri="{FF2B5EF4-FFF2-40B4-BE49-F238E27FC236}">
                <a16:creationId xmlns:a16="http://schemas.microsoft.com/office/drawing/2014/main" id="{A0C44E93-DF1E-48CD-A8A6-08E650B2E07E}"/>
              </a:ext>
            </a:extLst>
          </p:cNvPr>
          <p:cNvSpPr txBox="1"/>
          <p:nvPr/>
        </p:nvSpPr>
        <p:spPr>
          <a:xfrm>
            <a:off x="7679654" y="1555036"/>
            <a:ext cx="4233672" cy="1477328"/>
          </a:xfrm>
          <a:prstGeom prst="rect">
            <a:avLst/>
          </a:prstGeom>
          <a:noFill/>
        </p:spPr>
        <p:txBody>
          <a:bodyPr wrap="square" rtlCol="0">
            <a:spAutoFit/>
          </a:bodyPr>
          <a:lstStyle/>
          <a:p>
            <a:r>
              <a:rPr lang="en-US" b="1" dirty="0">
                <a:solidFill>
                  <a:srgbClr val="2B74B7"/>
                </a:solidFill>
              </a:rPr>
              <a:t>data.census.gov</a:t>
            </a:r>
          </a:p>
          <a:p>
            <a:endParaRPr lang="en-US" dirty="0"/>
          </a:p>
          <a:p>
            <a:pPr marL="285750" indent="-285750">
              <a:buFont typeface="Arial" panose="020B0604020202020204" pitchFamily="34" charset="0"/>
              <a:buChar char="•"/>
            </a:pPr>
            <a:r>
              <a:rPr lang="en-US" dirty="0"/>
              <a:t>Provides pre-tabulated tables</a:t>
            </a:r>
          </a:p>
          <a:p>
            <a:pPr marL="285750" indent="-285750">
              <a:buFont typeface="Arial" panose="020B0604020202020204" pitchFamily="34" charset="0"/>
              <a:buChar char="•"/>
            </a:pPr>
            <a:r>
              <a:rPr lang="en-US" dirty="0"/>
              <a:t>More geographic detail, less topic detail</a:t>
            </a:r>
          </a:p>
          <a:p>
            <a:pPr marL="285750" indent="-285750">
              <a:buFont typeface="Arial" panose="020B0604020202020204" pitchFamily="34" charset="0"/>
              <a:buChar char="•"/>
            </a:pPr>
            <a:r>
              <a:rPr lang="en-US" dirty="0"/>
              <a:t>More precise data</a:t>
            </a:r>
          </a:p>
        </p:txBody>
      </p:sp>
      <p:pic>
        <p:nvPicPr>
          <p:cNvPr id="26" name="Picture 25" descr="Landing page of the Microdata Access Tool on data.census.gov/mdat">
            <a:extLst>
              <a:ext uri="{FF2B5EF4-FFF2-40B4-BE49-F238E27FC236}">
                <a16:creationId xmlns:a16="http://schemas.microsoft.com/office/drawing/2014/main" id="{FB82F056-B37A-4078-872D-A2766DAF0B68}"/>
              </a:ext>
            </a:extLst>
          </p:cNvPr>
          <p:cNvPicPr>
            <a:picLocks noChangeAspect="1"/>
          </p:cNvPicPr>
          <p:nvPr/>
        </p:nvPicPr>
        <p:blipFill>
          <a:blip r:embed="rId7"/>
          <a:stretch>
            <a:fillRect/>
          </a:stretch>
        </p:blipFill>
        <p:spPr>
          <a:xfrm>
            <a:off x="4014280" y="4045232"/>
            <a:ext cx="3375838" cy="2261769"/>
          </a:xfrm>
          <a:prstGeom prst="rect">
            <a:avLst/>
          </a:prstGeom>
          <a:ln>
            <a:solidFill>
              <a:schemeClr val="tx1"/>
            </a:solidFill>
          </a:ln>
        </p:spPr>
      </p:pic>
      <p:cxnSp>
        <p:nvCxnSpPr>
          <p:cNvPr id="23" name="Straight Arrow Connector 22">
            <a:extLst>
              <a:ext uri="{FF2B5EF4-FFF2-40B4-BE49-F238E27FC236}">
                <a16:creationId xmlns:a16="http://schemas.microsoft.com/office/drawing/2014/main" id="{7E3ECBFD-87DB-4E0B-A5F2-E792E8C104BB}"/>
              </a:ext>
              <a:ext uri="{C183D7F6-B498-43B3-948B-1728B52AA6E4}">
                <adec:decorative xmlns:adec="http://schemas.microsoft.com/office/drawing/2017/decorative" val="1"/>
              </a:ext>
            </a:extLst>
          </p:cNvPr>
          <p:cNvCxnSpPr/>
          <p:nvPr/>
        </p:nvCxnSpPr>
        <p:spPr>
          <a:xfrm>
            <a:off x="2888427" y="2500905"/>
            <a:ext cx="914400"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90674D3-B66E-4042-AB0F-4BFBCA5F766A}"/>
              </a:ext>
              <a:ext uri="{C183D7F6-B498-43B3-948B-1728B52AA6E4}">
                <adec:decorative xmlns:adec="http://schemas.microsoft.com/office/drawing/2017/decorative" val="1"/>
              </a:ext>
            </a:extLst>
          </p:cNvPr>
          <p:cNvCxnSpPr/>
          <p:nvPr/>
        </p:nvCxnSpPr>
        <p:spPr>
          <a:xfrm>
            <a:off x="2888427" y="5176117"/>
            <a:ext cx="914400" cy="0"/>
          </a:xfrm>
          <a:prstGeom prst="straightConnector1">
            <a:avLst/>
          </a:prstGeom>
          <a:ln w="3810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4294967295"/>
          </p:nvPr>
        </p:nvSpPr>
        <p:spPr/>
        <p:txBody>
          <a:bodyPr/>
          <a:lstStyle/>
          <a:p>
            <a:fld id="{03AE04C5-3085-4F64-BC65-54FE2DBF6EB1}" type="slidenum">
              <a:rPr lang="en-US" smtClean="0"/>
              <a:pPr/>
              <a:t>5</a:t>
            </a:fld>
            <a:endParaRPr lang="en-US" dirty="0"/>
          </a:p>
        </p:txBody>
      </p:sp>
      <p:pic>
        <p:nvPicPr>
          <p:cNvPr id="6" name="Picture 5">
            <a:extLst>
              <a:ext uri="{FF2B5EF4-FFF2-40B4-BE49-F238E27FC236}">
                <a16:creationId xmlns:a16="http://schemas.microsoft.com/office/drawing/2014/main" id="{5C4E65E0-3A0B-4740-A786-71A28C6CDDB0}"/>
              </a:ext>
            </a:extLst>
          </p:cNvPr>
          <p:cNvPicPr>
            <a:picLocks noChangeAspect="1"/>
          </p:cNvPicPr>
          <p:nvPr/>
        </p:nvPicPr>
        <p:blipFill>
          <a:blip r:embed="rId8"/>
          <a:stretch>
            <a:fillRect/>
          </a:stretch>
        </p:blipFill>
        <p:spPr>
          <a:xfrm>
            <a:off x="4014280" y="1669844"/>
            <a:ext cx="3367780" cy="1662121"/>
          </a:xfrm>
          <a:prstGeom prst="rect">
            <a:avLst/>
          </a:prstGeom>
          <a:ln w="9525">
            <a:solidFill>
              <a:schemeClr val="tx1"/>
            </a:solidFill>
          </a:ln>
        </p:spPr>
      </p:pic>
      <p:sp>
        <p:nvSpPr>
          <p:cNvPr id="13" name="TextBox 12">
            <a:extLst>
              <a:ext uri="{FF2B5EF4-FFF2-40B4-BE49-F238E27FC236}">
                <a16:creationId xmlns:a16="http://schemas.microsoft.com/office/drawing/2014/main" id="{64857A4C-6557-4D96-8B74-90E74FC7F7A6}"/>
              </a:ext>
            </a:extLst>
          </p:cNvPr>
          <p:cNvSpPr txBox="1"/>
          <p:nvPr/>
        </p:nvSpPr>
        <p:spPr>
          <a:xfrm>
            <a:off x="7679654" y="3917752"/>
            <a:ext cx="4233672" cy="1200329"/>
          </a:xfrm>
          <a:prstGeom prst="rect">
            <a:avLst/>
          </a:prstGeom>
          <a:noFill/>
        </p:spPr>
        <p:txBody>
          <a:bodyPr wrap="square" rtlCol="0">
            <a:spAutoFit/>
          </a:bodyPr>
          <a:lstStyle/>
          <a:p>
            <a:r>
              <a:rPr lang="en-US" b="1" dirty="0">
                <a:solidFill>
                  <a:srgbClr val="0095A8"/>
                </a:solidFill>
              </a:rPr>
              <a:t>Microdata Access Tool</a:t>
            </a:r>
            <a:r>
              <a:rPr lang="en-US" dirty="0">
                <a:solidFill>
                  <a:srgbClr val="0095A8"/>
                </a:solidFill>
              </a:rPr>
              <a:t> (</a:t>
            </a:r>
            <a:r>
              <a:rPr lang="en-US" sz="1600" dirty="0">
                <a:solidFill>
                  <a:srgbClr val="0095A8"/>
                </a:solidFill>
              </a:rPr>
              <a:t>MDAT</a:t>
            </a:r>
            <a:r>
              <a:rPr lang="en-US" dirty="0">
                <a:solidFill>
                  <a:srgbClr val="0095A8"/>
                </a:solidFill>
              </a:rPr>
              <a:t>)</a:t>
            </a:r>
          </a:p>
          <a:p>
            <a:endParaRPr lang="en-US" dirty="0"/>
          </a:p>
          <a:p>
            <a:pPr marL="285750" indent="-285750">
              <a:buFont typeface="Arial" panose="020B0604020202020204" pitchFamily="34" charset="0"/>
              <a:buChar char="•"/>
            </a:pPr>
            <a:r>
              <a:rPr lang="en-US" dirty="0"/>
              <a:t>Provides access to create custom tables</a:t>
            </a:r>
          </a:p>
          <a:p>
            <a:pPr marL="285750" indent="-285750">
              <a:buFont typeface="Arial" panose="020B0604020202020204" pitchFamily="34" charset="0"/>
              <a:buChar char="•"/>
            </a:pPr>
            <a:r>
              <a:rPr lang="en-US" dirty="0"/>
              <a:t>More topic detail, less geographic detail</a:t>
            </a:r>
          </a:p>
        </p:txBody>
      </p:sp>
    </p:spTree>
    <p:extLst>
      <p:ext uri="{BB962C8B-B14F-4D97-AF65-F5344CB8AC3E}">
        <p14:creationId xmlns:p14="http://schemas.microsoft.com/office/powerpoint/2010/main" val="591864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3DF57FE8-56E8-4274-AD2C-A8AC109495DB}"/>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3</a:t>
            </a:r>
          </a:p>
        </p:txBody>
      </p:sp>
      <p:sp>
        <p:nvSpPr>
          <p:cNvPr id="7" name="TextBox 6">
            <a:extLst>
              <a:ext uri="{FF2B5EF4-FFF2-40B4-BE49-F238E27FC236}">
                <a16:creationId xmlns:a16="http://schemas.microsoft.com/office/drawing/2014/main" id="{DBBE3B27-5504-48A8-AB88-EC37A668DF0D}"/>
              </a:ext>
            </a:extLst>
          </p:cNvPr>
          <p:cNvSpPr txBox="1"/>
          <p:nvPr/>
        </p:nvSpPr>
        <p:spPr>
          <a:xfrm>
            <a:off x="321259" y="300834"/>
            <a:ext cx="11549481" cy="84638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Confirm variable selections</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Confirm variable selections and click the </a:t>
            </a:r>
            <a:r>
              <a:rPr lang="en-US" sz="2000" b="1" dirty="0">
                <a:latin typeface="+mj-lt"/>
                <a:cs typeface="Arial" panose="020B0604020202020204" pitchFamily="34" charset="0"/>
              </a:rPr>
              <a:t>Table</a:t>
            </a:r>
            <a:r>
              <a:rPr lang="en-US" sz="2000" dirty="0">
                <a:latin typeface="+mj-lt"/>
                <a:cs typeface="Arial" panose="020B0604020202020204" pitchFamily="34" charset="0"/>
              </a:rPr>
              <a:t> </a:t>
            </a:r>
            <a:r>
              <a:rPr lang="en-US" sz="2000" b="1" dirty="0">
                <a:latin typeface="+mj-lt"/>
                <a:cs typeface="Arial" panose="020B0604020202020204" pitchFamily="34" charset="0"/>
              </a:rPr>
              <a:t>Layout</a:t>
            </a:r>
            <a:r>
              <a:rPr lang="en-US" sz="2000" dirty="0">
                <a:latin typeface="+mj-lt"/>
                <a:cs typeface="Arial" panose="020B0604020202020204" pitchFamily="34" charset="0"/>
              </a:rPr>
              <a:t> tab</a:t>
            </a:r>
          </a:p>
        </p:txBody>
      </p:sp>
      <p:pic>
        <p:nvPicPr>
          <p:cNvPr id="5" name="Picture 4" descr="Screenshot showing the Table Layout tab.">
            <a:extLst>
              <a:ext uri="{FF2B5EF4-FFF2-40B4-BE49-F238E27FC236}">
                <a16:creationId xmlns:a16="http://schemas.microsoft.com/office/drawing/2014/main" id="{9CB95A5D-C2D7-48A2-B797-847A3EF2B446}"/>
              </a:ext>
            </a:extLst>
          </p:cNvPr>
          <p:cNvPicPr>
            <a:picLocks noChangeAspect="1"/>
          </p:cNvPicPr>
          <p:nvPr/>
        </p:nvPicPr>
        <p:blipFill>
          <a:blip r:embed="rId2"/>
          <a:stretch>
            <a:fillRect/>
          </a:stretch>
        </p:blipFill>
        <p:spPr>
          <a:xfrm>
            <a:off x="809819" y="1566931"/>
            <a:ext cx="10572361" cy="3724138"/>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50</a:t>
            </a:fld>
            <a:endParaRPr lang="en-US" dirty="0"/>
          </a:p>
        </p:txBody>
      </p:sp>
      <p:sp>
        <p:nvSpPr>
          <p:cNvPr id="8" name="Rectangle 7">
            <a:extLst>
              <a:ext uri="{C183D7F6-B498-43B3-948B-1728B52AA6E4}">
                <adec:decorative xmlns:adec="http://schemas.microsoft.com/office/drawing/2017/decorative" val="1"/>
              </a:ext>
            </a:extLst>
          </p:cNvPr>
          <p:cNvSpPr/>
          <p:nvPr/>
        </p:nvSpPr>
        <p:spPr>
          <a:xfrm>
            <a:off x="1100360" y="2279944"/>
            <a:ext cx="2985132" cy="2765205"/>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AE8172-2399-4D11-B99A-01C0BE181E4B}"/>
              </a:ext>
              <a:ext uri="{C183D7F6-B498-43B3-948B-1728B52AA6E4}">
                <adec:decorative xmlns:adec="http://schemas.microsoft.com/office/drawing/2017/decorative" val="1"/>
              </a:ext>
            </a:extLst>
          </p:cNvPr>
          <p:cNvSpPr/>
          <p:nvPr/>
        </p:nvSpPr>
        <p:spPr>
          <a:xfrm>
            <a:off x="4110206" y="1751764"/>
            <a:ext cx="908538" cy="398370"/>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665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9EEE859D-3408-496C-8F0E-5B0ACC24462D}"/>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2</a:t>
            </a:r>
          </a:p>
        </p:txBody>
      </p:sp>
      <p:sp>
        <p:nvSpPr>
          <p:cNvPr id="12" name="TextBox 11"/>
          <p:cNvSpPr txBox="1"/>
          <p:nvPr/>
        </p:nvSpPr>
        <p:spPr>
          <a:xfrm>
            <a:off x="283158" y="132220"/>
            <a:ext cx="11549481" cy="2923877"/>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View variable placement in the default table layout:</a:t>
            </a:r>
          </a:p>
          <a:p>
            <a:pPr marL="914400" lvl="1" indent="-457200">
              <a:spcBef>
                <a:spcPts val="624"/>
              </a:spcBef>
              <a:buFont typeface="Wingdings" panose="05000000000000000000" pitchFamily="2" charset="2"/>
              <a:buChar char="§"/>
            </a:pPr>
            <a:r>
              <a:rPr lang="en-US" sz="2000" b="1" dirty="0">
                <a:latin typeface="+mj-lt"/>
                <a:cs typeface="Arial" panose="020B0604020202020204" pitchFamily="34" charset="0"/>
              </a:rPr>
              <a:t>Values in table cells Options – </a:t>
            </a:r>
            <a:r>
              <a:rPr lang="en-US" sz="2000" dirty="0">
                <a:latin typeface="+mj-lt"/>
                <a:cs typeface="Arial" panose="020B0604020202020204" pitchFamily="34" charset="0"/>
              </a:rPr>
              <a:t>When variables are shown here, you have more options to choose from in the drop-down menu for “Values in table cells”</a:t>
            </a:r>
          </a:p>
          <a:p>
            <a:pPr marL="914400" lvl="1" indent="-457200">
              <a:spcBef>
                <a:spcPts val="624"/>
              </a:spcBef>
              <a:buFont typeface="Wingdings" panose="05000000000000000000" pitchFamily="2" charset="2"/>
              <a:buChar char="§"/>
            </a:pPr>
            <a:r>
              <a:rPr lang="en-US" sz="2000" b="1" dirty="0">
                <a:latin typeface="+mj-lt"/>
                <a:cs typeface="Arial" panose="020B0604020202020204" pitchFamily="34" charset="0"/>
              </a:rPr>
              <a:t>Columns/Rows – Variables will be shown in the table. </a:t>
            </a:r>
            <a:r>
              <a:rPr lang="en-US" sz="2000" dirty="0">
                <a:latin typeface="+mj-lt"/>
                <a:cs typeface="Arial" panose="020B0604020202020204" pitchFamily="34" charset="0"/>
              </a:rPr>
              <a:t>By default, the table is providing data by geography (PUMAs) in the rows.</a:t>
            </a:r>
          </a:p>
          <a:p>
            <a:pPr marL="914400" lvl="1" indent="-457200">
              <a:spcBef>
                <a:spcPts val="624"/>
              </a:spcBef>
              <a:buFont typeface="Wingdings" panose="05000000000000000000" pitchFamily="2" charset="2"/>
              <a:buChar char="§"/>
            </a:pPr>
            <a:r>
              <a:rPr lang="en-US" sz="2000" b="1" dirty="0">
                <a:latin typeface="+mj-lt"/>
                <a:cs typeface="Arial" panose="020B0604020202020204" pitchFamily="34" charset="0"/>
              </a:rPr>
              <a:t>Not on Table – Can restrict the universe. </a:t>
            </a:r>
            <a:r>
              <a:rPr lang="en-US" sz="2000" dirty="0">
                <a:latin typeface="+mj-lt"/>
                <a:cs typeface="Arial" panose="020B0604020202020204" pitchFamily="34" charset="0"/>
              </a:rPr>
              <a:t>By default, A_AGE_RC1 and POVPIP_RC1 are not on the table, and they do not restrict the universe because the recodes included all possible values.</a:t>
            </a:r>
          </a:p>
          <a:p>
            <a:pPr marL="914400" lvl="1" indent="-457200">
              <a:spcBef>
                <a:spcPts val="624"/>
              </a:spcBef>
              <a:buFont typeface="Wingdings" panose="05000000000000000000" pitchFamily="2" charset="2"/>
              <a:buChar char="§"/>
            </a:pPr>
            <a:endParaRPr lang="en-US" sz="2000" dirty="0">
              <a:latin typeface="+mj-lt"/>
              <a:cs typeface="Arial" panose="020B0604020202020204" pitchFamily="34" charset="0"/>
            </a:endParaRPr>
          </a:p>
        </p:txBody>
      </p:sp>
      <p:pic>
        <p:nvPicPr>
          <p:cNvPr id="4" name="Picture 3" descr="Screenshot showing the default table layout in the Table Layout tab. There are options on the left side of the page that allow you to rearrange the table.">
            <a:extLst>
              <a:ext uri="{FF2B5EF4-FFF2-40B4-BE49-F238E27FC236}">
                <a16:creationId xmlns:a16="http://schemas.microsoft.com/office/drawing/2014/main" id="{83989EA2-E53C-402A-B974-C7BEA5CB21B3}"/>
              </a:ext>
            </a:extLst>
          </p:cNvPr>
          <p:cNvPicPr>
            <a:picLocks noChangeAspect="1"/>
          </p:cNvPicPr>
          <p:nvPr/>
        </p:nvPicPr>
        <p:blipFill>
          <a:blip r:embed="rId2"/>
          <a:stretch>
            <a:fillRect/>
          </a:stretch>
        </p:blipFill>
        <p:spPr>
          <a:xfrm>
            <a:off x="359361" y="2634411"/>
            <a:ext cx="10566011" cy="4019402"/>
          </a:xfrm>
          <a:prstGeom prst="rect">
            <a:avLst/>
          </a:prstGeom>
          <a:ln w="9525">
            <a:solidFill>
              <a:schemeClr val="tx1"/>
            </a:solidFill>
          </a:ln>
        </p:spPr>
      </p:pic>
      <p:sp>
        <p:nvSpPr>
          <p:cNvPr id="5" name="Rectangle 4">
            <a:extLst>
              <a:ext uri="{FF2B5EF4-FFF2-40B4-BE49-F238E27FC236}">
                <a16:creationId xmlns:a16="http://schemas.microsoft.com/office/drawing/2014/main" id="{846450BA-59D7-4BF8-9CDF-FD1CA416E59F}"/>
              </a:ext>
              <a:ext uri="{C183D7F6-B498-43B3-948B-1728B52AA6E4}">
                <adec:decorative xmlns:adec="http://schemas.microsoft.com/office/drawing/2017/decorative" val="1"/>
              </a:ext>
            </a:extLst>
          </p:cNvPr>
          <p:cNvSpPr/>
          <p:nvPr/>
        </p:nvSpPr>
        <p:spPr>
          <a:xfrm>
            <a:off x="633453" y="3578086"/>
            <a:ext cx="2186609" cy="84813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64E4AFA6-1562-46A4-8289-B4D08EA08C33}"/>
              </a:ext>
              <a:ext uri="{C183D7F6-B498-43B3-948B-1728B52AA6E4}">
                <adec:decorative xmlns:adec="http://schemas.microsoft.com/office/drawing/2017/decorative" val="1"/>
              </a:ext>
            </a:extLst>
          </p:cNvPr>
          <p:cNvCxnSpPr>
            <a:cxnSpLocks/>
          </p:cNvCxnSpPr>
          <p:nvPr/>
        </p:nvCxnSpPr>
        <p:spPr>
          <a:xfrm flipV="1">
            <a:off x="2820061" y="5023898"/>
            <a:ext cx="313283" cy="1"/>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1">
            <a:extLst>
              <a:ext uri="{FF2B5EF4-FFF2-40B4-BE49-F238E27FC236}">
                <a16:creationId xmlns:a16="http://schemas.microsoft.com/office/drawing/2014/main" id="{F9874B71-2636-4DC7-8322-A434101DC5DC}"/>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FE6D4-27A9-4AE4-9EAE-AF75F97B179B}" type="slidenum">
              <a:rPr lang="en-US" smtClean="0"/>
              <a:pPr/>
              <a:t>51</a:t>
            </a:fld>
            <a:endParaRPr lang="en-US" dirty="0"/>
          </a:p>
        </p:txBody>
      </p:sp>
      <p:sp>
        <p:nvSpPr>
          <p:cNvPr id="13" name="Rectangle 12">
            <a:extLst>
              <a:ext uri="{FF2B5EF4-FFF2-40B4-BE49-F238E27FC236}">
                <a16:creationId xmlns:a16="http://schemas.microsoft.com/office/drawing/2014/main" id="{1E7DF687-ACDA-474D-BB14-749C9C10B000}"/>
              </a:ext>
              <a:ext uri="{C183D7F6-B498-43B3-948B-1728B52AA6E4}">
                <adec:decorative xmlns:adec="http://schemas.microsoft.com/office/drawing/2017/decorative" val="1"/>
              </a:ext>
            </a:extLst>
          </p:cNvPr>
          <p:cNvSpPr/>
          <p:nvPr/>
        </p:nvSpPr>
        <p:spPr>
          <a:xfrm>
            <a:off x="633452" y="4426225"/>
            <a:ext cx="2186609" cy="1195347"/>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5B0BADA-E3E6-4E64-A08A-FEF564888250}"/>
              </a:ext>
              <a:ext uri="{C183D7F6-B498-43B3-948B-1728B52AA6E4}">
                <adec:decorative xmlns:adec="http://schemas.microsoft.com/office/drawing/2017/decorative" val="1"/>
              </a:ext>
            </a:extLst>
          </p:cNvPr>
          <p:cNvSpPr/>
          <p:nvPr/>
        </p:nvSpPr>
        <p:spPr>
          <a:xfrm>
            <a:off x="633452" y="5621572"/>
            <a:ext cx="2186609" cy="84813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42529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F00C0D0-6040-4095-98FB-2F367C00116E}"/>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2</a:t>
            </a:r>
          </a:p>
        </p:txBody>
      </p:sp>
      <p:sp>
        <p:nvSpPr>
          <p:cNvPr id="12" name="TextBox 11"/>
          <p:cNvSpPr txBox="1"/>
          <p:nvPr/>
        </p:nvSpPr>
        <p:spPr>
          <a:xfrm>
            <a:off x="283158" y="132220"/>
            <a:ext cx="11549481" cy="84638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Edit Table Layout:</a:t>
            </a:r>
          </a:p>
          <a:p>
            <a:pPr marL="914400" lvl="1" indent="-457200">
              <a:spcBef>
                <a:spcPts val="624"/>
              </a:spcBef>
              <a:buFont typeface="Wingdings" panose="05000000000000000000" pitchFamily="2" charset="2"/>
              <a:buChar char="§"/>
            </a:pPr>
            <a:r>
              <a:rPr lang="en-US" sz="2000" b="1" dirty="0">
                <a:latin typeface="+mj-lt"/>
                <a:cs typeface="Arial" panose="020B0604020202020204" pitchFamily="34" charset="0"/>
              </a:rPr>
              <a:t>Move SELECTED GEOGRAPHIES to Columns: </a:t>
            </a:r>
            <a:r>
              <a:rPr lang="en-US" sz="2000" dirty="0">
                <a:latin typeface="+mj-lt"/>
                <a:cs typeface="Arial" panose="020B0604020202020204" pitchFamily="34" charset="0"/>
              </a:rPr>
              <a:t>This will add the geographies to the columns</a:t>
            </a:r>
          </a:p>
        </p:txBody>
      </p:sp>
      <p:pic>
        <p:nvPicPr>
          <p:cNvPr id="4" name="Picture 3" descr="Screenshot showing moving &quot;Selected Geographies&quot; from the rows to the columns of the table.">
            <a:extLst>
              <a:ext uri="{FF2B5EF4-FFF2-40B4-BE49-F238E27FC236}">
                <a16:creationId xmlns:a16="http://schemas.microsoft.com/office/drawing/2014/main" id="{7B495B3F-0C10-4103-8ECC-86B1F64E3DF7}"/>
              </a:ext>
            </a:extLst>
          </p:cNvPr>
          <p:cNvPicPr>
            <a:picLocks noChangeAspect="1"/>
          </p:cNvPicPr>
          <p:nvPr/>
        </p:nvPicPr>
        <p:blipFill rotWithShape="1">
          <a:blip r:embed="rId2"/>
          <a:srcRect t="14383" b="11089"/>
          <a:stretch/>
        </p:blipFill>
        <p:spPr>
          <a:xfrm>
            <a:off x="809819" y="1488558"/>
            <a:ext cx="10572361" cy="4060304"/>
          </a:xfrm>
          <a:prstGeom prst="rect">
            <a:avLst/>
          </a:prstGeom>
          <a:ln w="9525">
            <a:solidFill>
              <a:schemeClr val="tx1"/>
            </a:solidFill>
          </a:ln>
        </p:spPr>
      </p:pic>
      <p:sp>
        <p:nvSpPr>
          <p:cNvPr id="6" name="Rectangle 5">
            <a:extLst>
              <a:ext uri="{C183D7F6-B498-43B3-948B-1728B52AA6E4}">
                <adec:decorative xmlns:adec="http://schemas.microsoft.com/office/drawing/2017/decorative" val="1"/>
              </a:ext>
            </a:extLst>
          </p:cNvPr>
          <p:cNvSpPr/>
          <p:nvPr/>
        </p:nvSpPr>
        <p:spPr>
          <a:xfrm>
            <a:off x="1089028" y="3258879"/>
            <a:ext cx="2185787" cy="871870"/>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a:extLst>
              <a:ext uri="{FF2B5EF4-FFF2-40B4-BE49-F238E27FC236}">
                <a16:creationId xmlns:a16="http://schemas.microsoft.com/office/drawing/2014/main" id="{A796FA07-2D35-4035-ABE1-A6C7BBCF05E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FE6D4-27A9-4AE4-9EAE-AF75F97B179B}" type="slidenum">
              <a:rPr lang="en-US" smtClean="0"/>
              <a:pPr/>
              <a:t>52</a:t>
            </a:fld>
            <a:endParaRPr lang="en-US" dirty="0"/>
          </a:p>
        </p:txBody>
      </p:sp>
    </p:spTree>
    <p:extLst>
      <p:ext uri="{BB962C8B-B14F-4D97-AF65-F5344CB8AC3E}">
        <p14:creationId xmlns:p14="http://schemas.microsoft.com/office/powerpoint/2010/main" val="8191055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2F00C0D0-6040-4095-98FB-2F367C00116E}"/>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2</a:t>
            </a:r>
          </a:p>
        </p:txBody>
      </p:sp>
      <p:sp>
        <p:nvSpPr>
          <p:cNvPr id="12" name="TextBox 11"/>
          <p:cNvSpPr txBox="1"/>
          <p:nvPr/>
        </p:nvSpPr>
        <p:spPr>
          <a:xfrm>
            <a:off x="283158" y="132220"/>
            <a:ext cx="11549481" cy="84638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Edit Table Layout:</a:t>
            </a:r>
          </a:p>
          <a:p>
            <a:pPr marL="914400" lvl="1" indent="-457200">
              <a:spcBef>
                <a:spcPts val="624"/>
              </a:spcBef>
              <a:buFont typeface="Wingdings" panose="05000000000000000000" pitchFamily="2" charset="2"/>
              <a:buChar char="§"/>
            </a:pPr>
            <a:r>
              <a:rPr lang="en-US" sz="2000" b="1" dirty="0">
                <a:latin typeface="+mj-lt"/>
                <a:cs typeface="Arial" panose="020B0604020202020204" pitchFamily="34" charset="0"/>
              </a:rPr>
              <a:t>Move AGEP_RC1 and POVPIP_RC1 to Rows: </a:t>
            </a:r>
            <a:r>
              <a:rPr lang="en-US" sz="2000" dirty="0">
                <a:latin typeface="+mj-lt"/>
                <a:cs typeface="Arial" panose="020B0604020202020204" pitchFamily="34" charset="0"/>
              </a:rPr>
              <a:t>This will add these variables to the rows</a:t>
            </a:r>
          </a:p>
        </p:txBody>
      </p:sp>
      <p:pic>
        <p:nvPicPr>
          <p:cNvPr id="3" name="Picture 2" descr="Screenshot showing moving &quot;AGEP_RC1&quot; and &quot;POVPIP_RC1&quot; to the rows of the table.">
            <a:extLst>
              <a:ext uri="{FF2B5EF4-FFF2-40B4-BE49-F238E27FC236}">
                <a16:creationId xmlns:a16="http://schemas.microsoft.com/office/drawing/2014/main" id="{CA73947B-48EB-4DBD-8F63-58CE4CAE3F72}"/>
              </a:ext>
            </a:extLst>
          </p:cNvPr>
          <p:cNvPicPr>
            <a:picLocks noChangeAspect="1"/>
          </p:cNvPicPr>
          <p:nvPr/>
        </p:nvPicPr>
        <p:blipFill>
          <a:blip r:embed="rId2"/>
          <a:stretch>
            <a:fillRect/>
          </a:stretch>
        </p:blipFill>
        <p:spPr>
          <a:xfrm>
            <a:off x="774892" y="1478325"/>
            <a:ext cx="10566011" cy="4013052"/>
          </a:xfrm>
          <a:prstGeom prst="rect">
            <a:avLst/>
          </a:prstGeom>
          <a:ln w="9525">
            <a:solidFill>
              <a:schemeClr val="tx1"/>
            </a:solidFill>
          </a:ln>
        </p:spPr>
      </p:pic>
      <p:sp>
        <p:nvSpPr>
          <p:cNvPr id="6" name="Rectangle 5">
            <a:extLst>
              <a:ext uri="{C183D7F6-B498-43B3-948B-1728B52AA6E4}">
                <adec:decorative xmlns:adec="http://schemas.microsoft.com/office/drawing/2017/decorative" val="1"/>
              </a:ext>
            </a:extLst>
          </p:cNvPr>
          <p:cNvSpPr/>
          <p:nvPr/>
        </p:nvSpPr>
        <p:spPr>
          <a:xfrm>
            <a:off x="1057130" y="3923414"/>
            <a:ext cx="2185787" cy="839972"/>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a:extLst>
              <a:ext uri="{FF2B5EF4-FFF2-40B4-BE49-F238E27FC236}">
                <a16:creationId xmlns:a16="http://schemas.microsoft.com/office/drawing/2014/main" id="{A796FA07-2D35-4035-ABE1-A6C7BBCF05EA}"/>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FE6D4-27A9-4AE4-9EAE-AF75F97B179B}" type="slidenum">
              <a:rPr lang="en-US" smtClean="0"/>
              <a:pPr/>
              <a:t>53</a:t>
            </a:fld>
            <a:endParaRPr lang="en-US" dirty="0"/>
          </a:p>
        </p:txBody>
      </p:sp>
    </p:spTree>
    <p:extLst>
      <p:ext uri="{BB962C8B-B14F-4D97-AF65-F5344CB8AC3E}">
        <p14:creationId xmlns:p14="http://schemas.microsoft.com/office/powerpoint/2010/main" val="3964684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2EC06B53-CDBD-4308-982B-A616FC20451E}"/>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2</a:t>
            </a:r>
          </a:p>
        </p:txBody>
      </p:sp>
      <p:sp>
        <p:nvSpPr>
          <p:cNvPr id="12" name="TextBox 11"/>
          <p:cNvSpPr txBox="1"/>
          <p:nvPr/>
        </p:nvSpPr>
        <p:spPr>
          <a:xfrm>
            <a:off x="283158" y="132220"/>
            <a:ext cx="11549481" cy="1154162"/>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Choose type of values in table cells</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Change the “Value in table cells” option to </a:t>
            </a:r>
            <a:r>
              <a:rPr lang="en-US" sz="2000" b="1" dirty="0">
                <a:latin typeface="+mj-lt"/>
                <a:cs typeface="Arial" panose="020B0604020202020204" pitchFamily="34" charset="0"/>
              </a:rPr>
              <a:t>Count.</a:t>
            </a:r>
            <a:r>
              <a:rPr lang="en-US" sz="2000" dirty="0">
                <a:latin typeface="+mj-lt"/>
                <a:cs typeface="Arial" panose="020B0604020202020204" pitchFamily="34" charset="0"/>
              </a:rPr>
              <a:t> This will give you data for the total number of people in each category.</a:t>
            </a:r>
            <a:endParaRPr lang="en-US" sz="2000" b="1" dirty="0">
              <a:latin typeface="+mj-lt"/>
              <a:cs typeface="Arial" panose="020B0604020202020204" pitchFamily="34" charset="0"/>
            </a:endParaRPr>
          </a:p>
        </p:txBody>
      </p:sp>
      <p:pic>
        <p:nvPicPr>
          <p:cNvPr id="4" name="Picture 3" descr="Screenshot showing the &quot;Values in Table Cells&quot; option changed from &quot;Average&quot; to &quot;Count&quot;">
            <a:extLst>
              <a:ext uri="{FF2B5EF4-FFF2-40B4-BE49-F238E27FC236}">
                <a16:creationId xmlns:a16="http://schemas.microsoft.com/office/drawing/2014/main" id="{AA4106C5-4244-4DDB-8AAD-F945C94D6AC7}"/>
              </a:ext>
            </a:extLst>
          </p:cNvPr>
          <p:cNvPicPr>
            <a:picLocks noChangeAspect="1"/>
          </p:cNvPicPr>
          <p:nvPr/>
        </p:nvPicPr>
        <p:blipFill>
          <a:blip r:embed="rId2"/>
          <a:stretch>
            <a:fillRect/>
          </a:stretch>
        </p:blipFill>
        <p:spPr>
          <a:xfrm>
            <a:off x="871607" y="1662798"/>
            <a:ext cx="10566011" cy="4000353"/>
          </a:xfrm>
          <a:prstGeom prst="rect">
            <a:avLst/>
          </a:prstGeom>
          <a:ln w="9525">
            <a:solidFill>
              <a:schemeClr val="tx1"/>
            </a:solidFill>
          </a:ln>
        </p:spPr>
      </p:pic>
      <p:sp>
        <p:nvSpPr>
          <p:cNvPr id="6" name="Rectangle 5">
            <a:extLst>
              <a:ext uri="{C183D7F6-B498-43B3-948B-1728B52AA6E4}">
                <adec:decorative xmlns:adec="http://schemas.microsoft.com/office/drawing/2017/decorative" val="1"/>
              </a:ext>
            </a:extLst>
          </p:cNvPr>
          <p:cNvSpPr/>
          <p:nvPr/>
        </p:nvSpPr>
        <p:spPr>
          <a:xfrm>
            <a:off x="3593435" y="2903669"/>
            <a:ext cx="2344849" cy="339261"/>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C419779C-86F5-4CA1-A984-8B064EEBD2C8}"/>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FE6D4-27A9-4AE4-9EAE-AF75F97B179B}" type="slidenum">
              <a:rPr lang="en-US" smtClean="0"/>
              <a:pPr/>
              <a:t>54</a:t>
            </a:fld>
            <a:endParaRPr lang="en-US" dirty="0"/>
          </a:p>
        </p:txBody>
      </p:sp>
    </p:spTree>
    <p:extLst>
      <p:ext uri="{BB962C8B-B14F-4D97-AF65-F5344CB8AC3E}">
        <p14:creationId xmlns:p14="http://schemas.microsoft.com/office/powerpoint/2010/main" val="40288568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2">
            <a:extLst>
              <a:ext uri="{FF2B5EF4-FFF2-40B4-BE49-F238E27FC236}">
                <a16:creationId xmlns:a16="http://schemas.microsoft.com/office/drawing/2014/main" id="{E3EF1343-D88B-42CF-94D9-1B15C865C0F5}"/>
              </a:ext>
            </a:extLst>
          </p:cNvPr>
          <p:cNvSpPr>
            <a:spLocks noGrp="1" noChangeArrowheads="1"/>
          </p:cNvSpPr>
          <p:nvPr>
            <p:ph type="title"/>
          </p:nvPr>
        </p:nvSpPr>
        <p:spPr>
          <a:xfrm>
            <a:off x="296899" y="200859"/>
            <a:ext cx="11747863" cy="1143000"/>
          </a:xfrm>
        </p:spPr>
        <p:txBody>
          <a:bodyPr>
            <a:normAutofit/>
          </a:bodyPr>
          <a:lstStyle/>
          <a:p>
            <a:pPr marL="914400" lvl="2" indent="0">
              <a:buNone/>
            </a:pPr>
            <a:r>
              <a:rPr lang="en-US" b="1" dirty="0">
                <a:solidFill>
                  <a:schemeClr val="bg1"/>
                </a:solidFill>
              </a:rPr>
              <a:t>Demo 2</a:t>
            </a:r>
          </a:p>
        </p:txBody>
      </p:sp>
      <p:sp>
        <p:nvSpPr>
          <p:cNvPr id="12" name="TextBox 11"/>
          <p:cNvSpPr txBox="1"/>
          <p:nvPr/>
        </p:nvSpPr>
        <p:spPr>
          <a:xfrm>
            <a:off x="283158" y="132220"/>
            <a:ext cx="11549481" cy="846386"/>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Confirm Table Layout:</a:t>
            </a:r>
          </a:p>
          <a:p>
            <a:pPr marL="914400" lvl="1" indent="-457200">
              <a:spcBef>
                <a:spcPts val="624"/>
              </a:spcBef>
              <a:buFont typeface="Wingdings" panose="05000000000000000000" pitchFamily="2" charset="2"/>
              <a:buChar char="§"/>
            </a:pPr>
            <a:r>
              <a:rPr lang="en-US" sz="2000" dirty="0">
                <a:latin typeface="+mj-lt"/>
                <a:cs typeface="Arial" panose="020B0604020202020204" pitchFamily="34" charset="0"/>
              </a:rPr>
              <a:t>Confirm table layout and click </a:t>
            </a:r>
            <a:r>
              <a:rPr lang="en-US" sz="2000" b="1" dirty="0">
                <a:latin typeface="+mj-lt"/>
                <a:cs typeface="Arial" panose="020B0604020202020204" pitchFamily="34" charset="0"/>
              </a:rPr>
              <a:t>View Table </a:t>
            </a:r>
            <a:r>
              <a:rPr lang="en-US" sz="2000" dirty="0">
                <a:latin typeface="+mj-lt"/>
                <a:cs typeface="Arial" panose="020B0604020202020204" pitchFamily="34" charset="0"/>
              </a:rPr>
              <a:t>in the lower right </a:t>
            </a:r>
          </a:p>
        </p:txBody>
      </p:sp>
      <p:pic>
        <p:nvPicPr>
          <p:cNvPr id="10" name="Picture 9" descr="Screenshot showing the table layout with geographies in the columns, and poverty status by single year of age in the rows.">
            <a:extLst>
              <a:ext uri="{FF2B5EF4-FFF2-40B4-BE49-F238E27FC236}">
                <a16:creationId xmlns:a16="http://schemas.microsoft.com/office/drawing/2014/main" id="{04D98068-C300-4243-923A-9164A5B83C6F}"/>
              </a:ext>
            </a:extLst>
          </p:cNvPr>
          <p:cNvPicPr>
            <a:picLocks noChangeAspect="1"/>
          </p:cNvPicPr>
          <p:nvPr/>
        </p:nvPicPr>
        <p:blipFill>
          <a:blip r:embed="rId2"/>
          <a:stretch>
            <a:fillRect/>
          </a:stretch>
        </p:blipFill>
        <p:spPr>
          <a:xfrm>
            <a:off x="773305" y="1164012"/>
            <a:ext cx="10569186" cy="4641679"/>
          </a:xfrm>
          <a:prstGeom prst="rect">
            <a:avLst/>
          </a:prstGeom>
          <a:ln w="9525">
            <a:solidFill>
              <a:schemeClr val="tx1"/>
            </a:solidFill>
          </a:ln>
        </p:spPr>
      </p:pic>
      <p:sp>
        <p:nvSpPr>
          <p:cNvPr id="6" name="Rectangle 5">
            <a:extLst>
              <a:ext uri="{C183D7F6-B498-43B3-948B-1728B52AA6E4}">
                <adec:decorative xmlns:adec="http://schemas.microsoft.com/office/drawing/2017/decorative" val="1"/>
              </a:ext>
            </a:extLst>
          </p:cNvPr>
          <p:cNvSpPr/>
          <p:nvPr/>
        </p:nvSpPr>
        <p:spPr>
          <a:xfrm>
            <a:off x="3425826" y="1704975"/>
            <a:ext cx="7242174" cy="3278181"/>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C183D7F6-B498-43B3-948B-1728B52AA6E4}">
                <adec:decorative xmlns:adec="http://schemas.microsoft.com/office/drawing/2017/decorative" val="1"/>
              </a:ext>
            </a:extLst>
          </p:cNvPr>
          <p:cNvSpPr/>
          <p:nvPr/>
        </p:nvSpPr>
        <p:spPr>
          <a:xfrm>
            <a:off x="9902322" y="5236712"/>
            <a:ext cx="914400" cy="315423"/>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a:extLst>
              <a:ext uri="{FF2B5EF4-FFF2-40B4-BE49-F238E27FC236}">
                <a16:creationId xmlns:a16="http://schemas.microsoft.com/office/drawing/2014/main" id="{B6A26856-3067-4E30-80E5-094318B670F7}"/>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BFE6D4-27A9-4AE4-9EAE-AF75F97B179B}" type="slidenum">
              <a:rPr lang="en-US" smtClean="0"/>
              <a:pPr/>
              <a:t>55</a:t>
            </a:fld>
            <a:endParaRPr lang="en-US" dirty="0"/>
          </a:p>
        </p:txBody>
      </p:sp>
    </p:spTree>
    <p:extLst>
      <p:ext uri="{BB962C8B-B14F-4D97-AF65-F5344CB8AC3E}">
        <p14:creationId xmlns:p14="http://schemas.microsoft.com/office/powerpoint/2010/main" val="25630076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330F7FAA-7A08-46CE-AE50-3FB8AFB97215}"/>
              </a:ext>
            </a:extLst>
          </p:cNvPr>
          <p:cNvSpPr>
            <a:spLocks noGrp="1" noChangeArrowheads="1"/>
          </p:cNvSpPr>
          <p:nvPr>
            <p:ph type="title"/>
          </p:nvPr>
        </p:nvSpPr>
        <p:spPr>
          <a:xfrm>
            <a:off x="296899" y="200859"/>
            <a:ext cx="11747863" cy="945101"/>
          </a:xfrm>
        </p:spPr>
        <p:txBody>
          <a:bodyPr>
            <a:normAutofit/>
          </a:bodyPr>
          <a:lstStyle/>
          <a:p>
            <a:pPr marL="914400" lvl="2" indent="0">
              <a:buNone/>
            </a:pPr>
            <a:r>
              <a:rPr lang="en-US" b="1" dirty="0">
                <a:solidFill>
                  <a:schemeClr val="bg1"/>
                </a:solidFill>
              </a:rPr>
              <a:t>Demo 3</a:t>
            </a:r>
          </a:p>
        </p:txBody>
      </p:sp>
      <p:sp>
        <p:nvSpPr>
          <p:cNvPr id="12" name="TextBox 11"/>
          <p:cNvSpPr txBox="1"/>
          <p:nvPr/>
        </p:nvSpPr>
        <p:spPr>
          <a:xfrm>
            <a:off x="154821" y="132220"/>
            <a:ext cx="11871715" cy="461665"/>
          </a:xfrm>
          <a:prstGeom prst="rect">
            <a:avLst/>
          </a:prstGeom>
          <a:noFill/>
        </p:spPr>
        <p:txBody>
          <a:bodyPr wrap="square" rtlCol="0">
            <a:spAutoFit/>
          </a:bodyPr>
          <a:lstStyle/>
          <a:p>
            <a:pPr marL="457200" indent="-457200">
              <a:spcBef>
                <a:spcPts val="624"/>
              </a:spcBef>
              <a:buFont typeface="Wingdings" panose="05000000000000000000" pitchFamily="2" charset="2"/>
              <a:buChar char="§"/>
            </a:pPr>
            <a:r>
              <a:rPr lang="en-US" sz="2400" dirty="0">
                <a:cs typeface="Arial" panose="020B0604020202020204" pitchFamily="34" charset="0"/>
              </a:rPr>
              <a:t>View Table:</a:t>
            </a:r>
          </a:p>
        </p:txBody>
      </p:sp>
      <p:pic>
        <p:nvPicPr>
          <p:cNvPr id="5" name="Picture 4" descr="Screenshot showing the table results with the PUMS person weight automatically applied. The table shows data for the population by poverty status broken out by single year of age for each PUMA in Baltimore City, MD.">
            <a:extLst>
              <a:ext uri="{FF2B5EF4-FFF2-40B4-BE49-F238E27FC236}">
                <a16:creationId xmlns:a16="http://schemas.microsoft.com/office/drawing/2014/main" id="{DDD3AFFE-97F6-4F0C-9EB2-D4E410B10D6B}"/>
              </a:ext>
            </a:extLst>
          </p:cNvPr>
          <p:cNvPicPr>
            <a:picLocks noChangeAspect="1"/>
          </p:cNvPicPr>
          <p:nvPr/>
        </p:nvPicPr>
        <p:blipFill rotWithShape="1">
          <a:blip r:embed="rId2"/>
          <a:srcRect t="7639"/>
          <a:stretch/>
        </p:blipFill>
        <p:spPr>
          <a:xfrm>
            <a:off x="804496" y="772359"/>
            <a:ext cx="10572361" cy="5031916"/>
          </a:xfrm>
          <a:prstGeom prst="rect">
            <a:avLst/>
          </a:prstGeom>
          <a:ln w="9525">
            <a:solidFill>
              <a:schemeClr val="tx1"/>
            </a:solidFill>
          </a:ln>
        </p:spPr>
      </p:pic>
      <p:sp>
        <p:nvSpPr>
          <p:cNvPr id="4" name="Slide Number Placeholder 3"/>
          <p:cNvSpPr>
            <a:spLocks noGrp="1"/>
          </p:cNvSpPr>
          <p:nvPr>
            <p:ph type="sldNum" sz="quarter" idx="4294967295"/>
          </p:nvPr>
        </p:nvSpPr>
        <p:spPr/>
        <p:txBody>
          <a:bodyPr/>
          <a:lstStyle/>
          <a:p>
            <a:fld id="{03AE04C5-3085-4F64-BC65-54FE2DBF6EB1}" type="slidenum">
              <a:rPr lang="en-US" smtClean="0"/>
              <a:pPr/>
              <a:t>56</a:t>
            </a:fld>
            <a:endParaRPr lang="en-US" dirty="0"/>
          </a:p>
        </p:txBody>
      </p:sp>
      <p:sp>
        <p:nvSpPr>
          <p:cNvPr id="7" name="Rectangle 6">
            <a:extLst>
              <a:ext uri="{C183D7F6-B498-43B3-948B-1728B52AA6E4}">
                <adec:decorative xmlns:adec="http://schemas.microsoft.com/office/drawing/2017/decorative" val="1"/>
              </a:ext>
            </a:extLst>
          </p:cNvPr>
          <p:cNvSpPr/>
          <p:nvPr/>
        </p:nvSpPr>
        <p:spPr>
          <a:xfrm>
            <a:off x="1671863" y="1442355"/>
            <a:ext cx="2214337" cy="35559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C183D7F6-B498-43B3-948B-1728B52AA6E4}">
                <adec:decorative xmlns:adec="http://schemas.microsoft.com/office/drawing/2017/decorative" val="1"/>
              </a:ext>
            </a:extLst>
          </p:cNvPr>
          <p:cNvSpPr/>
          <p:nvPr/>
        </p:nvSpPr>
        <p:spPr>
          <a:xfrm>
            <a:off x="951153" y="4967432"/>
            <a:ext cx="8916265" cy="836843"/>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913C225-6CB6-4823-917E-F4AD5C28B580}"/>
              </a:ext>
              <a:ext uri="{C183D7F6-B498-43B3-948B-1728B52AA6E4}">
                <adec:decorative xmlns:adec="http://schemas.microsoft.com/office/drawing/2017/decorative" val="1"/>
              </a:ext>
            </a:extLst>
          </p:cNvPr>
          <p:cNvSpPr/>
          <p:nvPr/>
        </p:nvSpPr>
        <p:spPr>
          <a:xfrm>
            <a:off x="6549627" y="1428871"/>
            <a:ext cx="2214337" cy="35559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89BBDB-8AD7-4704-B8A3-1E0C1AABC5F5}"/>
              </a:ext>
              <a:ext uri="{C183D7F6-B498-43B3-948B-1728B52AA6E4}">
                <adec:decorative xmlns:adec="http://schemas.microsoft.com/office/drawing/2017/decorative" val="1"/>
              </a:ext>
            </a:extLst>
          </p:cNvPr>
          <p:cNvSpPr/>
          <p:nvPr/>
        </p:nvSpPr>
        <p:spPr>
          <a:xfrm>
            <a:off x="950374" y="3288317"/>
            <a:ext cx="3381451" cy="355599"/>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61163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686" y="91852"/>
            <a:ext cx="10657114" cy="862784"/>
          </a:xfrm>
        </p:spPr>
        <p:txBody>
          <a:bodyPr>
            <a:normAutofit/>
          </a:bodyPr>
          <a:lstStyle/>
          <a:p>
            <a:r>
              <a:rPr lang="en-US" sz="3000" b="1" dirty="0">
                <a:solidFill>
                  <a:srgbClr val="1E2F4D"/>
                </a:solidFill>
                <a:latin typeface="Calibri"/>
              </a:rPr>
              <a:t>Limitations of the Microdata Access Tool</a:t>
            </a:r>
          </a:p>
        </p:txBody>
      </p:sp>
      <p:sp>
        <p:nvSpPr>
          <p:cNvPr id="12" name="Content Placeholder 2">
            <a:extLst>
              <a:ext uri="{FF2B5EF4-FFF2-40B4-BE49-F238E27FC236}">
                <a16:creationId xmlns:a16="http://schemas.microsoft.com/office/drawing/2014/main" id="{F5C965AB-3428-4D77-994B-20572E07A3FA}"/>
              </a:ext>
            </a:extLst>
          </p:cNvPr>
          <p:cNvSpPr>
            <a:spLocks noGrp="1"/>
          </p:cNvSpPr>
          <p:nvPr>
            <p:ph idx="1"/>
          </p:nvPr>
        </p:nvSpPr>
        <p:spPr>
          <a:xfrm>
            <a:off x="696685" y="1247024"/>
            <a:ext cx="10798629" cy="5151173"/>
          </a:xfrm>
        </p:spPr>
        <p:txBody>
          <a:bodyPr>
            <a:normAutofit/>
          </a:bodyPr>
          <a:lstStyle/>
          <a:p>
            <a:pPr marL="0" indent="0">
              <a:buNone/>
            </a:pPr>
            <a:r>
              <a:rPr lang="en-US" dirty="0"/>
              <a:t>The site does not currently have the functionality to:</a:t>
            </a:r>
          </a:p>
          <a:p>
            <a:r>
              <a:rPr lang="en-US" dirty="0"/>
              <a:t>Calculate medians, percentages, or margins of error</a:t>
            </a:r>
          </a:p>
          <a:p>
            <a:r>
              <a:rPr lang="en-US" dirty="0"/>
              <a:t>Show data over time in a single view</a:t>
            </a:r>
          </a:p>
          <a:p>
            <a:r>
              <a:rPr lang="en-US" dirty="0"/>
              <a:t>Calculate an average over time for monthly CPS datasets</a:t>
            </a:r>
          </a:p>
          <a:p>
            <a:r>
              <a:rPr lang="en-US" dirty="0"/>
              <a:t>Create new variables from existing variables, including:</a:t>
            </a:r>
          </a:p>
          <a:p>
            <a:pPr lvl="1"/>
            <a:r>
              <a:rPr lang="en-US" dirty="0"/>
              <a:t>Applying inflation-adjustment variables like ADJINC to dollar values</a:t>
            </a:r>
          </a:p>
        </p:txBody>
      </p:sp>
      <p:sp>
        <p:nvSpPr>
          <p:cNvPr id="4" name="Slide Number Placeholder 3"/>
          <p:cNvSpPr>
            <a:spLocks noGrp="1"/>
          </p:cNvSpPr>
          <p:nvPr>
            <p:ph type="sldNum" sz="quarter" idx="12"/>
          </p:nvPr>
        </p:nvSpPr>
        <p:spPr/>
        <p:txBody>
          <a:bodyPr/>
          <a:lstStyle/>
          <a:p>
            <a:fld id="{24BFE6D4-27A9-4AE4-9EAE-AF75F97B179B}" type="slidenum">
              <a:rPr lang="en-US" smtClean="0"/>
              <a:t>57</a:t>
            </a:fld>
            <a:endParaRPr lang="en-US" dirty="0"/>
          </a:p>
        </p:txBody>
      </p:sp>
    </p:spTree>
    <p:extLst>
      <p:ext uri="{BB962C8B-B14F-4D97-AF65-F5344CB8AC3E}">
        <p14:creationId xmlns:p14="http://schemas.microsoft.com/office/powerpoint/2010/main" val="3871553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686" y="91852"/>
            <a:ext cx="10657114" cy="862784"/>
          </a:xfrm>
        </p:spPr>
        <p:txBody>
          <a:bodyPr>
            <a:normAutofit/>
          </a:bodyPr>
          <a:lstStyle/>
          <a:p>
            <a:r>
              <a:rPr lang="en-US" sz="3000" b="1" dirty="0">
                <a:solidFill>
                  <a:srgbClr val="1E2F4D"/>
                </a:solidFill>
                <a:latin typeface="Calibri"/>
              </a:rPr>
              <a:t>Benefits of the Microdata Access Tool</a:t>
            </a:r>
          </a:p>
        </p:txBody>
      </p:sp>
      <p:sp>
        <p:nvSpPr>
          <p:cNvPr id="12" name="Content Placeholder 2">
            <a:extLst>
              <a:ext uri="{FF2B5EF4-FFF2-40B4-BE49-F238E27FC236}">
                <a16:creationId xmlns:a16="http://schemas.microsoft.com/office/drawing/2014/main" id="{25A6C2DC-8DC8-45DF-93F8-99D4B55A7154}"/>
              </a:ext>
            </a:extLst>
          </p:cNvPr>
          <p:cNvSpPr>
            <a:spLocks noGrp="1"/>
          </p:cNvSpPr>
          <p:nvPr>
            <p:ph idx="1"/>
          </p:nvPr>
        </p:nvSpPr>
        <p:spPr>
          <a:xfrm>
            <a:off x="696685" y="1247024"/>
            <a:ext cx="10798629" cy="5151173"/>
          </a:xfrm>
        </p:spPr>
        <p:txBody>
          <a:bodyPr>
            <a:normAutofit/>
          </a:bodyPr>
          <a:lstStyle/>
          <a:p>
            <a:pPr marL="0" indent="0">
              <a:buNone/>
            </a:pPr>
            <a:r>
              <a:rPr lang="en-US" dirty="0"/>
              <a:t>Benefits of the Microdata Access Tool:</a:t>
            </a:r>
          </a:p>
          <a:p>
            <a:r>
              <a:rPr lang="en-US" dirty="0"/>
              <a:t>Create custom tables that provide more topic detail compared to a pre-tabulated table on data.census.gov</a:t>
            </a:r>
          </a:p>
          <a:p>
            <a:r>
              <a:rPr lang="en-US" dirty="0"/>
              <a:t>Save or download your results easily</a:t>
            </a:r>
          </a:p>
          <a:p>
            <a:r>
              <a:rPr lang="en-US" dirty="0"/>
              <a:t>No need to purchase or learn complex statistical software</a:t>
            </a:r>
          </a:p>
        </p:txBody>
      </p:sp>
      <p:sp>
        <p:nvSpPr>
          <p:cNvPr id="4" name="Slide Number Placeholder 3"/>
          <p:cNvSpPr>
            <a:spLocks noGrp="1"/>
          </p:cNvSpPr>
          <p:nvPr>
            <p:ph type="sldNum" sz="quarter" idx="12"/>
          </p:nvPr>
        </p:nvSpPr>
        <p:spPr/>
        <p:txBody>
          <a:bodyPr/>
          <a:lstStyle/>
          <a:p>
            <a:fld id="{24BFE6D4-27A9-4AE4-9EAE-AF75F97B179B}" type="slidenum">
              <a:rPr lang="en-US" smtClean="0"/>
              <a:t>58</a:t>
            </a:fld>
            <a:endParaRPr lang="en-US" dirty="0"/>
          </a:p>
        </p:txBody>
      </p:sp>
    </p:spTree>
    <p:extLst>
      <p:ext uri="{BB962C8B-B14F-4D97-AF65-F5344CB8AC3E}">
        <p14:creationId xmlns:p14="http://schemas.microsoft.com/office/powerpoint/2010/main" val="29003960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21AC0E-2938-4116-8F5C-17012A1A232E}"/>
              </a:ext>
            </a:extLst>
          </p:cNvPr>
          <p:cNvPicPr>
            <a:picLocks noChangeAspect="1"/>
          </p:cNvPicPr>
          <p:nvPr/>
        </p:nvPicPr>
        <p:blipFill>
          <a:blip r:embed="rId3"/>
          <a:stretch>
            <a:fillRect/>
          </a:stretch>
        </p:blipFill>
        <p:spPr>
          <a:xfrm>
            <a:off x="1870908" y="1096741"/>
            <a:ext cx="8308669" cy="3822559"/>
          </a:xfrm>
          <a:prstGeom prst="rect">
            <a:avLst/>
          </a:prstGeom>
          <a:ln w="9525">
            <a:solidFill>
              <a:schemeClr val="tx1"/>
            </a:solidFill>
          </a:ln>
        </p:spPr>
      </p:pic>
      <p:sp>
        <p:nvSpPr>
          <p:cNvPr id="2" name="Title 1"/>
          <p:cNvSpPr>
            <a:spLocks noGrp="1"/>
          </p:cNvSpPr>
          <p:nvPr>
            <p:ph type="title"/>
          </p:nvPr>
        </p:nvSpPr>
        <p:spPr>
          <a:xfrm>
            <a:off x="696686" y="91852"/>
            <a:ext cx="10657114" cy="862784"/>
          </a:xfrm>
        </p:spPr>
        <p:txBody>
          <a:bodyPr>
            <a:normAutofit/>
          </a:bodyPr>
          <a:lstStyle/>
          <a:p>
            <a:r>
              <a:rPr lang="en-US" sz="3000" b="1" dirty="0">
                <a:solidFill>
                  <a:srgbClr val="1E2F4D"/>
                </a:solidFill>
                <a:latin typeface="Calibri"/>
              </a:rPr>
              <a:t>Our Development Depends on YOUR Feedback</a:t>
            </a:r>
          </a:p>
        </p:txBody>
      </p:sp>
      <p:sp>
        <p:nvSpPr>
          <p:cNvPr id="3" name="Content Placeholder 2"/>
          <p:cNvSpPr>
            <a:spLocks noGrp="1"/>
          </p:cNvSpPr>
          <p:nvPr>
            <p:ph idx="1"/>
          </p:nvPr>
        </p:nvSpPr>
        <p:spPr>
          <a:xfrm>
            <a:off x="705393" y="1553334"/>
            <a:ext cx="10798629" cy="4660911"/>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dirty="0">
                <a:latin typeface="+mj-lt"/>
              </a:rPr>
              <a:t>Check out </a:t>
            </a:r>
            <a:r>
              <a:rPr lang="en-US" dirty="0">
                <a:solidFill>
                  <a:schemeClr val="tx2"/>
                </a:solidFill>
                <a:latin typeface="+mj-lt"/>
              </a:rPr>
              <a:t>data.census.gov</a:t>
            </a:r>
            <a:r>
              <a:rPr lang="en-US" dirty="0">
                <a:latin typeface="+mj-lt"/>
              </a:rPr>
              <a:t> and provide comments at </a:t>
            </a:r>
            <a:r>
              <a:rPr lang="en-US" dirty="0">
                <a:solidFill>
                  <a:schemeClr val="tx2"/>
                </a:solidFill>
                <a:latin typeface="+mj-lt"/>
              </a:rPr>
              <a:t>census.data@census.gov</a:t>
            </a:r>
            <a:endParaRPr lang="en-US" dirty="0">
              <a:latin typeface="+mj-lt"/>
            </a:endParaRPr>
          </a:p>
          <a:p>
            <a:pPr marL="0" indent="0" algn="ctr">
              <a:buNone/>
            </a:pPr>
            <a:endParaRPr lang="en-US" dirty="0"/>
          </a:p>
        </p:txBody>
      </p:sp>
      <p:sp>
        <p:nvSpPr>
          <p:cNvPr id="4" name="Slide Number Placeholder 3"/>
          <p:cNvSpPr>
            <a:spLocks noGrp="1"/>
          </p:cNvSpPr>
          <p:nvPr>
            <p:ph type="sldNum" sz="quarter" idx="12"/>
          </p:nvPr>
        </p:nvSpPr>
        <p:spPr/>
        <p:txBody>
          <a:bodyPr/>
          <a:lstStyle/>
          <a:p>
            <a:fld id="{24BFE6D4-27A9-4AE4-9EAE-AF75F97B179B}" type="slidenum">
              <a:rPr lang="en-US" smtClean="0"/>
              <a:t>59</a:t>
            </a:fld>
            <a:endParaRPr lang="en-US" dirty="0"/>
          </a:p>
        </p:txBody>
      </p:sp>
      <p:sp>
        <p:nvSpPr>
          <p:cNvPr id="10" name="Rectangle 9">
            <a:extLst>
              <a:ext uri="{FF2B5EF4-FFF2-40B4-BE49-F238E27FC236}">
                <a16:creationId xmlns:a16="http://schemas.microsoft.com/office/drawing/2014/main" id="{D9DA0DC9-10DE-4D37-8117-7FC1B6572AE2}"/>
              </a:ext>
              <a:ext uri="{C183D7F6-B498-43B3-948B-1728B52AA6E4}">
                <adec:decorative xmlns:adec="http://schemas.microsoft.com/office/drawing/2017/decorative" val="1"/>
              </a:ext>
            </a:extLst>
          </p:cNvPr>
          <p:cNvSpPr/>
          <p:nvPr/>
        </p:nvSpPr>
        <p:spPr>
          <a:xfrm>
            <a:off x="5672378" y="3429001"/>
            <a:ext cx="633172" cy="374650"/>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262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90EA5385-F42D-406E-B64E-874E4395F2E2}"/>
              </a:ext>
            </a:extLst>
          </p:cNvPr>
          <p:cNvSpPr>
            <a:spLocks noGrp="1" noChangeArrowheads="1"/>
          </p:cNvSpPr>
          <p:nvPr>
            <p:ph type="title"/>
          </p:nvPr>
        </p:nvSpPr>
        <p:spPr>
          <a:xfrm>
            <a:off x="296899" y="200859"/>
            <a:ext cx="11747863" cy="1143000"/>
          </a:xfrm>
        </p:spPr>
        <p:txBody>
          <a:bodyPr>
            <a:normAutofit/>
          </a:bodyPr>
          <a:lstStyle/>
          <a:p>
            <a:pPr fontAlgn="base"/>
            <a:r>
              <a:rPr lang="en-US" sz="3400" b="1" dirty="0">
                <a:solidFill>
                  <a:srgbClr val="1E2F4D"/>
                </a:solidFill>
                <a:latin typeface="Calibri"/>
              </a:rPr>
              <a:t>Surveys in the Microdata Access Tool</a:t>
            </a:r>
          </a:p>
        </p:txBody>
      </p:sp>
      <p:sp>
        <p:nvSpPr>
          <p:cNvPr id="12" name="TextBox 11">
            <a:extLst>
              <a:ext uri="{FF2B5EF4-FFF2-40B4-BE49-F238E27FC236}">
                <a16:creationId xmlns:a16="http://schemas.microsoft.com/office/drawing/2014/main" id="{7C6B46D1-E116-4976-8973-7D7B580B919B}"/>
              </a:ext>
            </a:extLst>
          </p:cNvPr>
          <p:cNvSpPr txBox="1"/>
          <p:nvPr/>
        </p:nvSpPr>
        <p:spPr>
          <a:xfrm>
            <a:off x="513821" y="1165716"/>
            <a:ext cx="4676379"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American Community Survey (ACS)</a:t>
            </a:r>
          </a:p>
        </p:txBody>
      </p:sp>
      <p:graphicFrame>
        <p:nvGraphicFramePr>
          <p:cNvPr id="5" name="Table 4">
            <a:extLst>
              <a:ext uri="{FF2B5EF4-FFF2-40B4-BE49-F238E27FC236}">
                <a16:creationId xmlns:a16="http://schemas.microsoft.com/office/drawing/2014/main" id="{DB0DE6BD-08D2-4A75-A3FA-8ED4614602F0}"/>
              </a:ext>
            </a:extLst>
          </p:cNvPr>
          <p:cNvGraphicFramePr>
            <a:graphicFrameLocks noGrp="1"/>
          </p:cNvGraphicFramePr>
          <p:nvPr>
            <p:extLst>
              <p:ext uri="{D42A27DB-BD31-4B8C-83A1-F6EECF244321}">
                <p14:modId xmlns:p14="http://schemas.microsoft.com/office/powerpoint/2010/main" val="2050363067"/>
              </p:ext>
            </p:extLst>
          </p:nvPr>
        </p:nvGraphicFramePr>
        <p:xfrm>
          <a:off x="146776" y="1560112"/>
          <a:ext cx="4044224" cy="1216026"/>
        </p:xfrm>
        <a:graphic>
          <a:graphicData uri="http://schemas.openxmlformats.org/drawingml/2006/table">
            <a:tbl>
              <a:tblPr firstRow="1" firstCol="1" bandRow="1">
                <a:tableStyleId>{FABFCF23-3B69-468F-B69F-88F6DE6A72F2}</a:tableStyleId>
              </a:tblPr>
              <a:tblGrid>
                <a:gridCol w="3194878">
                  <a:extLst>
                    <a:ext uri="{9D8B030D-6E8A-4147-A177-3AD203B41FA5}">
                      <a16:colId xmlns:a16="http://schemas.microsoft.com/office/drawing/2014/main" val="439160041"/>
                    </a:ext>
                  </a:extLst>
                </a:gridCol>
                <a:gridCol w="849346">
                  <a:extLst>
                    <a:ext uri="{9D8B030D-6E8A-4147-A177-3AD203B41FA5}">
                      <a16:colId xmlns:a16="http://schemas.microsoft.com/office/drawing/2014/main" val="1694112354"/>
                    </a:ext>
                  </a:extLst>
                </a:gridCol>
              </a:tblGrid>
              <a:tr h="0">
                <a:tc>
                  <a:txBody>
                    <a:bodyPr/>
                    <a:lstStyle/>
                    <a:p>
                      <a:pPr marL="0" marR="0">
                        <a:lnSpc>
                          <a:spcPct val="107000"/>
                        </a:lnSpc>
                        <a:spcBef>
                          <a:spcPts val="0"/>
                        </a:spcBef>
                        <a:spcAft>
                          <a:spcPts val="0"/>
                        </a:spcAft>
                      </a:pPr>
                      <a:r>
                        <a:rPr lang="en-US" sz="1100">
                          <a:effectLst/>
                        </a:rPr>
                        <a:t>Dataset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Vintage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4861063"/>
                  </a:ext>
                </a:extLst>
              </a:tr>
              <a:tr h="0">
                <a:tc>
                  <a:txBody>
                    <a:bodyPr/>
                    <a:lstStyle/>
                    <a:p>
                      <a:pPr marL="0" marR="0">
                        <a:lnSpc>
                          <a:spcPct val="107000"/>
                        </a:lnSpc>
                        <a:spcBef>
                          <a:spcPts val="0"/>
                        </a:spcBef>
                        <a:spcAft>
                          <a:spcPts val="0"/>
                        </a:spcAft>
                      </a:pPr>
                      <a:r>
                        <a:rPr lang="en-US" sz="1100" dirty="0">
                          <a:effectLst/>
                        </a:rPr>
                        <a:t>ACS 1-Year Estimates - Public Use Microdata Sample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2004-2019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7153695"/>
                  </a:ext>
                </a:extLst>
              </a:tr>
              <a:tr h="0">
                <a:tc>
                  <a:txBody>
                    <a:bodyPr/>
                    <a:lstStyle/>
                    <a:p>
                      <a:pPr marL="0" marR="0">
                        <a:lnSpc>
                          <a:spcPct val="107000"/>
                        </a:lnSpc>
                        <a:spcBef>
                          <a:spcPts val="0"/>
                        </a:spcBef>
                        <a:spcAft>
                          <a:spcPts val="0"/>
                        </a:spcAft>
                      </a:pPr>
                      <a:r>
                        <a:rPr lang="en-US" sz="1100" dirty="0">
                          <a:effectLst/>
                        </a:rPr>
                        <a:t>ACS 1-Year Estimates - Puerto Rico Public Use Microdata Sample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2005-2019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7978815"/>
                  </a:ext>
                </a:extLst>
              </a:tr>
              <a:tr h="0">
                <a:tc>
                  <a:txBody>
                    <a:bodyPr/>
                    <a:lstStyle/>
                    <a:p>
                      <a:pPr marL="0" marR="0">
                        <a:lnSpc>
                          <a:spcPct val="107000"/>
                        </a:lnSpc>
                        <a:spcBef>
                          <a:spcPts val="0"/>
                        </a:spcBef>
                        <a:spcAft>
                          <a:spcPts val="0"/>
                        </a:spcAft>
                      </a:pPr>
                      <a:r>
                        <a:rPr lang="en-US" sz="1100">
                          <a:effectLst/>
                        </a:rPr>
                        <a:t>ACS 5-Year Estimates - Public Use Microdata Sample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2009-2020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0268586"/>
                  </a:ext>
                </a:extLst>
              </a:tr>
              <a:tr h="0">
                <a:tc>
                  <a:txBody>
                    <a:bodyPr/>
                    <a:lstStyle/>
                    <a:p>
                      <a:pPr marL="0" marR="0">
                        <a:lnSpc>
                          <a:spcPct val="107000"/>
                        </a:lnSpc>
                        <a:spcBef>
                          <a:spcPts val="0"/>
                        </a:spcBef>
                        <a:spcAft>
                          <a:spcPts val="0"/>
                        </a:spcAft>
                      </a:pPr>
                      <a:r>
                        <a:rPr lang="en-US" sz="1100" dirty="0">
                          <a:effectLst/>
                        </a:rPr>
                        <a:t>ACS 5-Year Estimates - Puerto Rico Public Use Microdata Sample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effectLst/>
                        </a:rPr>
                        <a:t>2009-2020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47244894"/>
                  </a:ext>
                </a:extLst>
              </a:tr>
            </a:tbl>
          </a:graphicData>
        </a:graphic>
      </p:graphicFrame>
      <p:sp>
        <p:nvSpPr>
          <p:cNvPr id="14" name="TextBox 13">
            <a:extLst>
              <a:ext uri="{FF2B5EF4-FFF2-40B4-BE49-F238E27FC236}">
                <a16:creationId xmlns:a16="http://schemas.microsoft.com/office/drawing/2014/main" id="{FE6A94D8-1F6F-464D-B721-32EB7AEC127A}"/>
              </a:ext>
            </a:extLst>
          </p:cNvPr>
          <p:cNvSpPr txBox="1"/>
          <p:nvPr/>
        </p:nvSpPr>
        <p:spPr>
          <a:xfrm>
            <a:off x="6412396" y="1165716"/>
            <a:ext cx="4676379"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a:t>Current Population Survey (CPS)</a:t>
            </a:r>
          </a:p>
        </p:txBody>
      </p:sp>
      <p:sp>
        <p:nvSpPr>
          <p:cNvPr id="16" name="Rectangle 15">
            <a:extLst>
              <a:ext uri="{FF2B5EF4-FFF2-40B4-BE49-F238E27FC236}">
                <a16:creationId xmlns:a16="http://schemas.microsoft.com/office/drawing/2014/main" id="{ACE0912B-9347-4F6C-8AD4-B2AFE85609F7}"/>
              </a:ext>
            </a:extLst>
          </p:cNvPr>
          <p:cNvSpPr/>
          <p:nvPr/>
        </p:nvSpPr>
        <p:spPr>
          <a:xfrm>
            <a:off x="80101" y="4515683"/>
            <a:ext cx="4303033" cy="923330"/>
          </a:xfrm>
          <a:prstGeom prst="rect">
            <a:avLst/>
          </a:prstGeom>
        </p:spPr>
        <p:txBody>
          <a:bodyPr wrap="square">
            <a:spAutoFit/>
          </a:bodyPr>
          <a:lstStyle/>
          <a:p>
            <a:r>
              <a:rPr lang="en-US" dirty="0">
                <a:solidFill>
                  <a:schemeClr val="tx2"/>
                </a:solidFill>
                <a:cs typeface="Arial" panose="020B0604020202020204" pitchFamily="34" charset="0"/>
                <a:hlinkClick r:id="rId3"/>
              </a:rPr>
              <a:t>census.gov/data/what-is-data-census-gov/guidance-for-data-users/transition-from-dataferrett.html</a:t>
            </a:r>
            <a:endParaRPr lang="en-US" dirty="0">
              <a:solidFill>
                <a:schemeClr val="tx2"/>
              </a:solidFill>
              <a:cs typeface="Arial" panose="020B0604020202020204" pitchFamily="34" charset="0"/>
            </a:endParaRPr>
          </a:p>
        </p:txBody>
      </p:sp>
      <p:pic>
        <p:nvPicPr>
          <p:cNvPr id="9" name="Picture 8">
            <a:extLst>
              <a:ext uri="{FF2B5EF4-FFF2-40B4-BE49-F238E27FC236}">
                <a16:creationId xmlns:a16="http://schemas.microsoft.com/office/drawing/2014/main" id="{64A893B0-C058-4552-B658-743E916FC4D3}"/>
              </a:ext>
            </a:extLst>
          </p:cNvPr>
          <p:cNvPicPr>
            <a:picLocks noChangeAspect="1"/>
          </p:cNvPicPr>
          <p:nvPr/>
        </p:nvPicPr>
        <p:blipFill>
          <a:blip r:embed="rId4"/>
          <a:stretch>
            <a:fillRect/>
          </a:stretch>
        </p:blipFill>
        <p:spPr>
          <a:xfrm>
            <a:off x="4267041" y="1504783"/>
            <a:ext cx="3739467" cy="3934230"/>
          </a:xfrm>
          <a:prstGeom prst="rect">
            <a:avLst/>
          </a:prstGeom>
        </p:spPr>
      </p:pic>
      <p:pic>
        <p:nvPicPr>
          <p:cNvPr id="13" name="Picture 12">
            <a:extLst>
              <a:ext uri="{FF2B5EF4-FFF2-40B4-BE49-F238E27FC236}">
                <a16:creationId xmlns:a16="http://schemas.microsoft.com/office/drawing/2014/main" id="{730C6259-27C8-4115-A262-50833F05D6B8}"/>
              </a:ext>
            </a:extLst>
          </p:cNvPr>
          <p:cNvPicPr>
            <a:picLocks noChangeAspect="1"/>
          </p:cNvPicPr>
          <p:nvPr/>
        </p:nvPicPr>
        <p:blipFill>
          <a:blip r:embed="rId5"/>
          <a:stretch>
            <a:fillRect/>
          </a:stretch>
        </p:blipFill>
        <p:spPr>
          <a:xfrm>
            <a:off x="8134350" y="1504783"/>
            <a:ext cx="3921612" cy="3335812"/>
          </a:xfrm>
          <a:prstGeom prst="rect">
            <a:avLst/>
          </a:prstGeom>
        </p:spPr>
      </p:pic>
    </p:spTree>
    <p:extLst>
      <p:ext uri="{BB962C8B-B14F-4D97-AF65-F5344CB8AC3E}">
        <p14:creationId xmlns:p14="http://schemas.microsoft.com/office/powerpoint/2010/main" val="36908404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E13D4C29-363F-4FE0-BD01-508C768EE5DA}"/>
              </a:ext>
            </a:extLst>
          </p:cNvPr>
          <p:cNvSpPr>
            <a:spLocks noGrp="1"/>
          </p:cNvSpPr>
          <p:nvPr>
            <p:ph type="title"/>
          </p:nvPr>
        </p:nvSpPr>
        <p:spPr>
          <a:xfrm>
            <a:off x="515046" y="23404"/>
            <a:ext cx="11676954" cy="1325563"/>
          </a:xfrm>
        </p:spPr>
        <p:txBody>
          <a:bodyPr>
            <a:normAutofit/>
          </a:bodyPr>
          <a:lstStyle/>
          <a:p>
            <a:r>
              <a:rPr lang="en-US" sz="3000" b="1" dirty="0">
                <a:solidFill>
                  <a:srgbClr val="1E2F4D"/>
                </a:solidFill>
                <a:latin typeface="Calibri"/>
              </a:rPr>
              <a:t>Email Updates</a:t>
            </a:r>
          </a:p>
        </p:txBody>
      </p:sp>
      <p:sp>
        <p:nvSpPr>
          <p:cNvPr id="12" name="TextBox 11">
            <a:extLst>
              <a:ext uri="{FF2B5EF4-FFF2-40B4-BE49-F238E27FC236}">
                <a16:creationId xmlns:a16="http://schemas.microsoft.com/office/drawing/2014/main" id="{F136CCA2-B289-43D7-801C-7E4DB218A16F}"/>
              </a:ext>
            </a:extLst>
          </p:cNvPr>
          <p:cNvSpPr txBox="1"/>
          <p:nvPr/>
        </p:nvSpPr>
        <p:spPr>
          <a:xfrm>
            <a:off x="902574" y="1974821"/>
            <a:ext cx="2567609" cy="1600438"/>
          </a:xfrm>
          <a:prstGeom prst="rect">
            <a:avLst/>
          </a:prstGeom>
          <a:noFill/>
        </p:spPr>
        <p:txBody>
          <a:bodyPr wrap="square" rtlCol="0">
            <a:spAutoFit/>
          </a:bodyPr>
          <a:lstStyle/>
          <a:p>
            <a:r>
              <a:rPr lang="en-US" sz="1600" b="1" dirty="0">
                <a:latin typeface="+mj-lt"/>
              </a:rPr>
              <a:t>Sign up for email updates:</a:t>
            </a:r>
            <a:br>
              <a:rPr lang="en-US" sz="1600" b="1" dirty="0">
                <a:latin typeface="+mj-lt"/>
              </a:rPr>
            </a:br>
            <a:r>
              <a:rPr lang="en-US" sz="1600" b="1" dirty="0">
                <a:hlinkClick r:id="rId3"/>
              </a:rPr>
              <a:t>https://public.govdelivery.com/accounts/USCENSUS/signup/15450</a:t>
            </a:r>
            <a:endParaRPr lang="en-US" sz="1600" dirty="0"/>
          </a:p>
          <a:p>
            <a:endParaRPr lang="en-US" sz="1600" dirty="0">
              <a:latin typeface="+mj-lt"/>
            </a:endParaRPr>
          </a:p>
          <a:p>
            <a:endParaRPr lang="en-US" dirty="0"/>
          </a:p>
        </p:txBody>
      </p:sp>
      <p:pic>
        <p:nvPicPr>
          <p:cNvPr id="2" name="Picture 1" descr="Screenshot showing the first data.census.gov newsletter that was emailed to subscribers of the &quot;data.census.gov Updates&quot; email list. The newsletter provides the latest system updates, data releases, and educational opportunities for data.census.gov.">
            <a:extLst>
              <a:ext uri="{FF2B5EF4-FFF2-40B4-BE49-F238E27FC236}">
                <a16:creationId xmlns:a16="http://schemas.microsoft.com/office/drawing/2014/main" id="{647F123F-B1FA-465B-86C1-90C364E9AAFB}"/>
              </a:ext>
            </a:extLst>
          </p:cNvPr>
          <p:cNvPicPr>
            <a:picLocks noChangeAspect="1"/>
          </p:cNvPicPr>
          <p:nvPr/>
        </p:nvPicPr>
        <p:blipFill>
          <a:blip r:embed="rId4"/>
          <a:stretch>
            <a:fillRect/>
          </a:stretch>
        </p:blipFill>
        <p:spPr>
          <a:xfrm>
            <a:off x="8220330" y="1190105"/>
            <a:ext cx="3636484" cy="4930775"/>
          </a:xfrm>
          <a:prstGeom prst="rect">
            <a:avLst/>
          </a:prstGeom>
          <a:ln w="9525">
            <a:solidFill>
              <a:schemeClr val="tx1"/>
            </a:solidFill>
          </a:ln>
        </p:spPr>
      </p:pic>
      <p:sp>
        <p:nvSpPr>
          <p:cNvPr id="4" name="Slide Number Placeholder 3"/>
          <p:cNvSpPr>
            <a:spLocks noGrp="1"/>
          </p:cNvSpPr>
          <p:nvPr>
            <p:ph type="sldNum" sz="quarter" idx="12"/>
          </p:nvPr>
        </p:nvSpPr>
        <p:spPr/>
        <p:txBody>
          <a:bodyPr/>
          <a:lstStyle/>
          <a:p>
            <a:fld id="{24BFE6D4-27A9-4AE4-9EAE-AF75F97B179B}" type="slidenum">
              <a:rPr lang="en-US" smtClean="0"/>
              <a:t>60</a:t>
            </a:fld>
            <a:endParaRPr lang="en-US" dirty="0"/>
          </a:p>
        </p:txBody>
      </p:sp>
      <p:cxnSp>
        <p:nvCxnSpPr>
          <p:cNvPr id="7" name="Straight Arrow Connector 6">
            <a:extLst>
              <a:ext uri="{FF2B5EF4-FFF2-40B4-BE49-F238E27FC236}">
                <a16:creationId xmlns:a16="http://schemas.microsoft.com/office/drawing/2014/main" id="{435CC70D-5CCD-4620-87FA-E76492BDE591}"/>
              </a:ext>
              <a:ext uri="{C183D7F6-B498-43B3-948B-1728B52AA6E4}">
                <adec:decorative xmlns:adec="http://schemas.microsoft.com/office/drawing/2017/decorative" val="1"/>
              </a:ext>
            </a:extLst>
          </p:cNvPr>
          <p:cNvCxnSpPr>
            <a:cxnSpLocks/>
          </p:cNvCxnSpPr>
          <p:nvPr/>
        </p:nvCxnSpPr>
        <p:spPr>
          <a:xfrm>
            <a:off x="7811952" y="3706223"/>
            <a:ext cx="305888" cy="0"/>
          </a:xfrm>
          <a:prstGeom prst="straightConnector1">
            <a:avLst/>
          </a:prstGeom>
          <a:ln w="38100">
            <a:solidFill>
              <a:srgbClr val="FF7043"/>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4DB222F-36DD-4037-BA75-CAA3F5757032}"/>
              </a:ext>
            </a:extLst>
          </p:cNvPr>
          <p:cNvPicPr>
            <a:picLocks noChangeAspect="1"/>
          </p:cNvPicPr>
          <p:nvPr/>
        </p:nvPicPr>
        <p:blipFill>
          <a:blip r:embed="rId5"/>
          <a:stretch>
            <a:fillRect/>
          </a:stretch>
        </p:blipFill>
        <p:spPr>
          <a:xfrm>
            <a:off x="4082786" y="1054647"/>
            <a:ext cx="3524940" cy="5201690"/>
          </a:xfrm>
          <a:prstGeom prst="rect">
            <a:avLst/>
          </a:prstGeom>
          <a:ln w="9525">
            <a:solidFill>
              <a:schemeClr val="tx1"/>
            </a:solidFill>
          </a:ln>
        </p:spPr>
      </p:pic>
    </p:spTree>
    <p:extLst>
      <p:ext uri="{BB962C8B-B14F-4D97-AF65-F5344CB8AC3E}">
        <p14:creationId xmlns:p14="http://schemas.microsoft.com/office/powerpoint/2010/main" val="7301432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046" y="23404"/>
            <a:ext cx="11676954" cy="1325563"/>
          </a:xfrm>
        </p:spPr>
        <p:txBody>
          <a:bodyPr>
            <a:normAutofit/>
          </a:bodyPr>
          <a:lstStyle/>
          <a:p>
            <a:r>
              <a:rPr lang="en-US" sz="3000" b="1" dirty="0">
                <a:solidFill>
                  <a:srgbClr val="1E2F4D"/>
                </a:solidFill>
                <a:latin typeface="Calibri"/>
              </a:rPr>
              <a:t>Stay Connected</a:t>
            </a:r>
          </a:p>
        </p:txBody>
      </p:sp>
      <p:sp>
        <p:nvSpPr>
          <p:cNvPr id="9" name="TextBox 8"/>
          <p:cNvSpPr txBox="1"/>
          <p:nvPr/>
        </p:nvSpPr>
        <p:spPr>
          <a:xfrm>
            <a:off x="515046" y="1281095"/>
            <a:ext cx="3190680" cy="3323987"/>
          </a:xfrm>
          <a:prstGeom prst="rect">
            <a:avLst/>
          </a:prstGeom>
          <a:noFill/>
        </p:spPr>
        <p:txBody>
          <a:bodyPr wrap="square" rtlCol="0">
            <a:spAutoFit/>
          </a:bodyPr>
          <a:lstStyle/>
          <a:p>
            <a:r>
              <a:rPr lang="en-US" sz="1600" b="1" dirty="0"/>
              <a:t>Microdata Access Tool (MDAT) Resources Page:</a:t>
            </a:r>
          </a:p>
          <a:p>
            <a:r>
              <a:rPr lang="en-US" sz="1600" dirty="0">
                <a:hlinkClick r:id="rId3"/>
              </a:rPr>
              <a:t>census.gov/data/what-is-data-census-gov/guidance-for-data-users/how-to-materials-for-using-the-microdata-access.html</a:t>
            </a:r>
            <a:endParaRPr lang="en-US" sz="1600" dirty="0"/>
          </a:p>
          <a:p>
            <a:endParaRPr lang="en-US" sz="1600" b="1" dirty="0"/>
          </a:p>
          <a:p>
            <a:r>
              <a:rPr lang="en-US" sz="1600" b="1" dirty="0"/>
              <a:t>Feedback/Data Questions: </a:t>
            </a:r>
            <a:r>
              <a:rPr lang="en-US" sz="1600" dirty="0"/>
              <a:t> </a:t>
            </a:r>
            <a:r>
              <a:rPr lang="en-US" sz="1600" dirty="0">
                <a:hlinkClick r:id="rId4"/>
              </a:rPr>
              <a:t>census.data@census.gov</a:t>
            </a:r>
            <a:endParaRPr lang="en-US" sz="1600" dirty="0"/>
          </a:p>
          <a:p>
            <a:endParaRPr lang="en-US" sz="1600" dirty="0"/>
          </a:p>
          <a:p>
            <a:r>
              <a:rPr lang="en-US" sz="1600" b="1" dirty="0"/>
              <a:t>data.census.gov Training Requests:</a:t>
            </a:r>
          </a:p>
          <a:p>
            <a:r>
              <a:rPr lang="en-US" sz="1600" dirty="0">
                <a:hlinkClick r:id="rId5"/>
              </a:rPr>
              <a:t>ced.cedsci.outreach@census.gov</a:t>
            </a:r>
            <a:endParaRPr lang="en-US" sz="1600" dirty="0"/>
          </a:p>
          <a:p>
            <a:endParaRPr lang="en-US" dirty="0"/>
          </a:p>
        </p:txBody>
      </p:sp>
      <p:sp>
        <p:nvSpPr>
          <p:cNvPr id="3" name="Slide Number Placeholder 2"/>
          <p:cNvSpPr>
            <a:spLocks noGrp="1"/>
          </p:cNvSpPr>
          <p:nvPr>
            <p:ph type="sldNum" sz="quarter" idx="12"/>
          </p:nvPr>
        </p:nvSpPr>
        <p:spPr/>
        <p:txBody>
          <a:bodyPr/>
          <a:lstStyle/>
          <a:p>
            <a:fld id="{FC63ECC8-719A-498E-B101-491B6A35558E}" type="slidenum">
              <a:rPr lang="en-US" smtClean="0"/>
              <a:t>61</a:t>
            </a:fld>
            <a:endParaRPr lang="en-US"/>
          </a:p>
        </p:txBody>
      </p:sp>
      <p:pic>
        <p:nvPicPr>
          <p:cNvPr id="5" name="Picture 4">
            <a:extLst>
              <a:ext uri="{FF2B5EF4-FFF2-40B4-BE49-F238E27FC236}">
                <a16:creationId xmlns:a16="http://schemas.microsoft.com/office/drawing/2014/main" id="{8E47FF62-0091-4BB3-A54D-484142F69590}"/>
              </a:ext>
            </a:extLst>
          </p:cNvPr>
          <p:cNvPicPr>
            <a:picLocks noChangeAspect="1"/>
          </p:cNvPicPr>
          <p:nvPr/>
        </p:nvPicPr>
        <p:blipFill>
          <a:blip r:embed="rId6"/>
          <a:stretch>
            <a:fillRect/>
          </a:stretch>
        </p:blipFill>
        <p:spPr>
          <a:xfrm>
            <a:off x="3892246" y="1290193"/>
            <a:ext cx="7723777" cy="4394385"/>
          </a:xfrm>
          <a:prstGeom prst="rect">
            <a:avLst/>
          </a:prstGeom>
          <a:ln w="9525">
            <a:solidFill>
              <a:schemeClr val="tx1"/>
            </a:solidFill>
          </a:ln>
        </p:spPr>
      </p:pic>
    </p:spTree>
    <p:extLst>
      <p:ext uri="{BB962C8B-B14F-4D97-AF65-F5344CB8AC3E}">
        <p14:creationId xmlns:p14="http://schemas.microsoft.com/office/powerpoint/2010/main" val="2142142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37729" y="255871"/>
            <a:ext cx="10265663" cy="996577"/>
          </a:xfrm>
        </p:spPr>
        <p:txBody>
          <a:bodyPr>
            <a:normAutofit/>
          </a:bodyPr>
          <a:lstStyle/>
          <a:p>
            <a:pPr algn="l" fontAlgn="base"/>
            <a:r>
              <a:rPr lang="en-US" sz="3400" b="1" dirty="0">
                <a:solidFill>
                  <a:srgbClr val="1E2F4D"/>
                </a:solidFill>
                <a:latin typeface="Calibri"/>
              </a:rPr>
              <a:t>Available Geographies</a:t>
            </a:r>
          </a:p>
        </p:txBody>
      </p:sp>
      <p:graphicFrame>
        <p:nvGraphicFramePr>
          <p:cNvPr id="6" name="Table 5"/>
          <p:cNvGraphicFramePr>
            <a:graphicFrameLocks noGrp="1"/>
          </p:cNvGraphicFramePr>
          <p:nvPr/>
        </p:nvGraphicFramePr>
        <p:xfrm>
          <a:off x="1381720" y="1544821"/>
          <a:ext cx="4688840" cy="2219960"/>
        </p:xfrm>
        <a:graphic>
          <a:graphicData uri="http://schemas.openxmlformats.org/drawingml/2006/table">
            <a:tbl>
              <a:tblPr firstRow="1" bandRow="1">
                <a:tableStyleId>{FABFCF23-3B69-468F-B69F-88F6DE6A72F2}</a:tableStyleId>
              </a:tblPr>
              <a:tblGrid>
                <a:gridCol w="4688840">
                  <a:extLst>
                    <a:ext uri="{9D8B030D-6E8A-4147-A177-3AD203B41FA5}">
                      <a16:colId xmlns:a16="http://schemas.microsoft.com/office/drawing/2014/main" val="2327485532"/>
                    </a:ext>
                  </a:extLst>
                </a:gridCol>
              </a:tblGrid>
              <a:tr h="370840">
                <a:tc>
                  <a:txBody>
                    <a:bodyPr/>
                    <a:lstStyle/>
                    <a:p>
                      <a:r>
                        <a:rPr lang="en-US" dirty="0"/>
                        <a:t>ACS Available Geographies</a:t>
                      </a:r>
                    </a:p>
                  </a:txBody>
                  <a:tcPr/>
                </a:tc>
                <a:extLst>
                  <a:ext uri="{0D108BD9-81ED-4DB2-BD59-A6C34878D82A}">
                    <a16:rowId xmlns:a16="http://schemas.microsoft.com/office/drawing/2014/main" val="3409267270"/>
                  </a:ext>
                </a:extLst>
              </a:tr>
              <a:tr h="0">
                <a:tc>
                  <a:txBody>
                    <a:bodyPr/>
                    <a:lstStyle/>
                    <a:p>
                      <a:r>
                        <a:rPr lang="en-US" dirty="0"/>
                        <a:t>Nation</a:t>
                      </a:r>
                    </a:p>
                  </a:txBody>
                  <a:tcPr/>
                </a:tc>
                <a:extLst>
                  <a:ext uri="{0D108BD9-81ED-4DB2-BD59-A6C34878D82A}">
                    <a16:rowId xmlns:a16="http://schemas.microsoft.com/office/drawing/2014/main" val="3826408760"/>
                  </a:ext>
                </a:extLst>
              </a:tr>
              <a:tr h="370840">
                <a:tc>
                  <a:txBody>
                    <a:bodyPr/>
                    <a:lstStyle/>
                    <a:p>
                      <a:r>
                        <a:rPr lang="en-US" dirty="0"/>
                        <a:t>Region</a:t>
                      </a:r>
                    </a:p>
                  </a:txBody>
                  <a:tcPr/>
                </a:tc>
                <a:extLst>
                  <a:ext uri="{0D108BD9-81ED-4DB2-BD59-A6C34878D82A}">
                    <a16:rowId xmlns:a16="http://schemas.microsoft.com/office/drawing/2014/main" val="4074646219"/>
                  </a:ext>
                </a:extLst>
              </a:tr>
              <a:tr h="370840">
                <a:tc>
                  <a:txBody>
                    <a:bodyPr/>
                    <a:lstStyle/>
                    <a:p>
                      <a:r>
                        <a:rPr lang="en-US" dirty="0"/>
                        <a:t>Division</a:t>
                      </a:r>
                    </a:p>
                  </a:txBody>
                  <a:tcPr/>
                </a:tc>
                <a:extLst>
                  <a:ext uri="{0D108BD9-81ED-4DB2-BD59-A6C34878D82A}">
                    <a16:rowId xmlns:a16="http://schemas.microsoft.com/office/drawing/2014/main" val="3209828879"/>
                  </a:ext>
                </a:extLst>
              </a:tr>
              <a:tr h="370840">
                <a:tc>
                  <a:txBody>
                    <a:bodyPr/>
                    <a:lstStyle/>
                    <a:p>
                      <a:r>
                        <a:rPr lang="en-US" dirty="0"/>
                        <a:t>State</a:t>
                      </a:r>
                    </a:p>
                  </a:txBody>
                  <a:tcPr/>
                </a:tc>
                <a:extLst>
                  <a:ext uri="{0D108BD9-81ED-4DB2-BD59-A6C34878D82A}">
                    <a16:rowId xmlns:a16="http://schemas.microsoft.com/office/drawing/2014/main" val="2947166400"/>
                  </a:ext>
                </a:extLst>
              </a:tr>
              <a:tr h="370840">
                <a:tc>
                  <a:txBody>
                    <a:bodyPr/>
                    <a:lstStyle/>
                    <a:p>
                      <a:r>
                        <a:rPr lang="en-US" dirty="0"/>
                        <a:t>Public Use Microdata Area (PUMA)</a:t>
                      </a:r>
                    </a:p>
                  </a:txBody>
                  <a:tcPr/>
                </a:tc>
                <a:extLst>
                  <a:ext uri="{0D108BD9-81ED-4DB2-BD59-A6C34878D82A}">
                    <a16:rowId xmlns:a16="http://schemas.microsoft.com/office/drawing/2014/main" val="987907258"/>
                  </a:ext>
                </a:extLst>
              </a:tr>
            </a:tbl>
          </a:graphicData>
        </a:graphic>
      </p:graphicFrame>
      <p:graphicFrame>
        <p:nvGraphicFramePr>
          <p:cNvPr id="7" name="Table 6"/>
          <p:cNvGraphicFramePr>
            <a:graphicFrameLocks noGrp="1"/>
          </p:cNvGraphicFramePr>
          <p:nvPr/>
        </p:nvGraphicFramePr>
        <p:xfrm>
          <a:off x="6367780" y="1544821"/>
          <a:ext cx="4688840" cy="1483360"/>
        </p:xfrm>
        <a:graphic>
          <a:graphicData uri="http://schemas.openxmlformats.org/drawingml/2006/table">
            <a:tbl>
              <a:tblPr firstRow="1" bandRow="1">
                <a:tableStyleId>{FABFCF23-3B69-468F-B69F-88F6DE6A72F2}</a:tableStyleId>
              </a:tblPr>
              <a:tblGrid>
                <a:gridCol w="4688840">
                  <a:extLst>
                    <a:ext uri="{9D8B030D-6E8A-4147-A177-3AD203B41FA5}">
                      <a16:colId xmlns:a16="http://schemas.microsoft.com/office/drawing/2014/main" val="2327485532"/>
                    </a:ext>
                  </a:extLst>
                </a:gridCol>
              </a:tblGrid>
              <a:tr h="370840">
                <a:tc>
                  <a:txBody>
                    <a:bodyPr/>
                    <a:lstStyle/>
                    <a:p>
                      <a:r>
                        <a:rPr lang="en-US" dirty="0"/>
                        <a:t>CPS Available Geographies</a:t>
                      </a:r>
                    </a:p>
                  </a:txBody>
                  <a:tcPr/>
                </a:tc>
                <a:extLst>
                  <a:ext uri="{0D108BD9-81ED-4DB2-BD59-A6C34878D82A}">
                    <a16:rowId xmlns:a16="http://schemas.microsoft.com/office/drawing/2014/main" val="3409267270"/>
                  </a:ext>
                </a:extLst>
              </a:tr>
              <a:tr h="370840">
                <a:tc>
                  <a:txBody>
                    <a:bodyPr/>
                    <a:lstStyle/>
                    <a:p>
                      <a:r>
                        <a:rPr lang="en-US" dirty="0"/>
                        <a:t>Nation</a:t>
                      </a:r>
                    </a:p>
                  </a:txBody>
                  <a:tcPr/>
                </a:tc>
                <a:extLst>
                  <a:ext uri="{0D108BD9-81ED-4DB2-BD59-A6C34878D82A}">
                    <a16:rowId xmlns:a16="http://schemas.microsoft.com/office/drawing/2014/main" val="3826408760"/>
                  </a:ext>
                </a:extLst>
              </a:tr>
              <a:tr h="370840">
                <a:tc>
                  <a:txBody>
                    <a:bodyPr/>
                    <a:lstStyle/>
                    <a:p>
                      <a:r>
                        <a:rPr lang="en-US" dirty="0"/>
                        <a:t>State</a:t>
                      </a:r>
                    </a:p>
                  </a:txBody>
                  <a:tcPr/>
                </a:tc>
                <a:extLst>
                  <a:ext uri="{0D108BD9-81ED-4DB2-BD59-A6C34878D82A}">
                    <a16:rowId xmlns:a16="http://schemas.microsoft.com/office/drawing/2014/main" val="4074646219"/>
                  </a:ext>
                </a:extLst>
              </a:tr>
              <a:tr h="370840">
                <a:tc>
                  <a:txBody>
                    <a:bodyPr/>
                    <a:lstStyle/>
                    <a:p>
                      <a:r>
                        <a:rPr lang="en-US" dirty="0"/>
                        <a:t>Selected Counties (in CPS ASEC)</a:t>
                      </a:r>
                    </a:p>
                  </a:txBody>
                  <a:tcPr/>
                </a:tc>
                <a:extLst>
                  <a:ext uri="{0D108BD9-81ED-4DB2-BD59-A6C34878D82A}">
                    <a16:rowId xmlns:a16="http://schemas.microsoft.com/office/drawing/2014/main" val="3209828879"/>
                  </a:ext>
                </a:extLst>
              </a:tr>
            </a:tbl>
          </a:graphicData>
        </a:graphic>
      </p:graphicFrame>
      <p:sp>
        <p:nvSpPr>
          <p:cNvPr id="2" name="Slide Number Placeholder 1"/>
          <p:cNvSpPr>
            <a:spLocks noGrp="1"/>
          </p:cNvSpPr>
          <p:nvPr>
            <p:ph type="sldNum" sz="quarter" idx="4294967295"/>
          </p:nvPr>
        </p:nvSpPr>
        <p:spPr/>
        <p:txBody>
          <a:bodyPr/>
          <a:lstStyle/>
          <a:p>
            <a:fld id="{24BFE6D4-27A9-4AE4-9EAE-AF75F97B179B}" type="slidenum">
              <a:rPr lang="en-US" smtClean="0"/>
              <a:t>7</a:t>
            </a:fld>
            <a:endParaRPr lang="en-US" dirty="0"/>
          </a:p>
        </p:txBody>
      </p:sp>
    </p:spTree>
    <p:extLst>
      <p:ext uri="{BB962C8B-B14F-4D97-AF65-F5344CB8AC3E}">
        <p14:creationId xmlns:p14="http://schemas.microsoft.com/office/powerpoint/2010/main" val="1063616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150"/>
            <a:ext cx="10515600" cy="1325563"/>
          </a:xfrm>
        </p:spPr>
        <p:txBody>
          <a:bodyPr>
            <a:normAutofit/>
          </a:bodyPr>
          <a:lstStyle/>
          <a:p>
            <a:r>
              <a:rPr lang="en-US" sz="3400" b="1" dirty="0">
                <a:solidFill>
                  <a:srgbClr val="1E2F4D"/>
                </a:solidFill>
                <a:latin typeface="Calibri"/>
              </a:rPr>
              <a:t>Microdata Access Demo</a:t>
            </a:r>
          </a:p>
        </p:txBody>
      </p:sp>
      <p:sp>
        <p:nvSpPr>
          <p:cNvPr id="7" name="Content Placeholder 2">
            <a:extLst>
              <a:ext uri="{FF2B5EF4-FFF2-40B4-BE49-F238E27FC236}">
                <a16:creationId xmlns:a16="http://schemas.microsoft.com/office/drawing/2014/main" id="{75B8BFC3-94F3-427C-9191-6D9A2F6CB7B1}"/>
              </a:ext>
            </a:extLst>
          </p:cNvPr>
          <p:cNvSpPr>
            <a:spLocks noGrp="1"/>
          </p:cNvSpPr>
          <p:nvPr>
            <p:ph idx="1"/>
          </p:nvPr>
        </p:nvSpPr>
        <p:spPr>
          <a:xfrm>
            <a:off x="627875" y="1409304"/>
            <a:ext cx="11353801" cy="4503738"/>
          </a:xfrm>
        </p:spPr>
        <p:txBody>
          <a:bodyPr>
            <a:normAutofit/>
          </a:bodyPr>
          <a:lstStyle/>
          <a:p>
            <a:pPr marL="514350" indent="-514350">
              <a:buFont typeface="+mj-lt"/>
              <a:buAutoNum type="arabicPeriod"/>
            </a:pPr>
            <a:r>
              <a:rPr lang="en-US" dirty="0"/>
              <a:t>Select Variables and Geographies, Limit Universe, Define Table Layout, and Save Results</a:t>
            </a:r>
          </a:p>
          <a:p>
            <a:pPr marL="914400" lvl="2" indent="0">
              <a:buNone/>
            </a:pPr>
            <a:r>
              <a:rPr lang="en-US" b="1" dirty="0"/>
              <a:t>Sex by Disability Status for the Population without Health Insurance in Texas from the CPS ASEC</a:t>
            </a:r>
          </a:p>
          <a:p>
            <a:pPr marL="914400" lvl="2" indent="0">
              <a:buNone/>
            </a:pPr>
            <a:endParaRPr lang="en-US" b="1" dirty="0"/>
          </a:p>
          <a:p>
            <a:pPr marL="514350" indent="-514350">
              <a:buFont typeface="+mj-lt"/>
              <a:buAutoNum type="arabicPeriod"/>
            </a:pPr>
            <a:r>
              <a:rPr lang="en-US" dirty="0"/>
              <a:t>Recode Continuous Variables and Select PUMAs</a:t>
            </a:r>
          </a:p>
          <a:p>
            <a:pPr marL="914400" lvl="2" indent="0">
              <a:buNone/>
            </a:pPr>
            <a:r>
              <a:rPr lang="en-US" dirty="0"/>
              <a:t>Poverty Status by Single Year of Age in Baltimore city PUMAs based on the ACS</a:t>
            </a:r>
          </a:p>
        </p:txBody>
      </p:sp>
      <p:sp>
        <p:nvSpPr>
          <p:cNvPr id="4" name="Slide Number Placeholder 3"/>
          <p:cNvSpPr>
            <a:spLocks noGrp="1"/>
          </p:cNvSpPr>
          <p:nvPr>
            <p:ph type="sldNum" sz="quarter" idx="12"/>
          </p:nvPr>
        </p:nvSpPr>
        <p:spPr/>
        <p:txBody>
          <a:bodyPr/>
          <a:lstStyle/>
          <a:p>
            <a:fld id="{24BFE6D4-27A9-4AE4-9EAE-AF75F97B179B}" type="slidenum">
              <a:rPr lang="en-US" smtClean="0"/>
              <a:t>8</a:t>
            </a:fld>
            <a:endParaRPr lang="en-US" dirty="0"/>
          </a:p>
        </p:txBody>
      </p:sp>
    </p:spTree>
    <p:extLst>
      <p:ext uri="{BB962C8B-B14F-4D97-AF65-F5344CB8AC3E}">
        <p14:creationId xmlns:p14="http://schemas.microsoft.com/office/powerpoint/2010/main" val="629415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955" y="328141"/>
            <a:ext cx="11229566" cy="810532"/>
          </a:xfrm>
        </p:spPr>
        <p:txBody>
          <a:bodyPr>
            <a:normAutofit fontScale="90000"/>
          </a:bodyPr>
          <a:lstStyle/>
          <a:p>
            <a:r>
              <a:rPr lang="en-US" sz="3400" b="1" dirty="0">
                <a:solidFill>
                  <a:srgbClr val="1E2F4D"/>
                </a:solidFill>
                <a:latin typeface="Calibri"/>
              </a:rPr>
              <a:t>Table HI01 – Health Insurance Coverage by Selected Characteristics</a:t>
            </a:r>
          </a:p>
        </p:txBody>
      </p:sp>
      <p:pic>
        <p:nvPicPr>
          <p:cNvPr id="7" name="Picture 6" descr="Screenshot of Table HI01 from the 2017 Current Population Survey (CPS). It shows health insurance coverage broken out by male and female, but there is no breakout for disability in this table.  ">
            <a:extLst>
              <a:ext uri="{FF2B5EF4-FFF2-40B4-BE49-F238E27FC236}">
                <a16:creationId xmlns:a16="http://schemas.microsoft.com/office/drawing/2014/main" id="{CE580EA7-EDBF-43BF-8489-0D5C8AFBD63F}"/>
              </a:ext>
            </a:extLst>
          </p:cNvPr>
          <p:cNvPicPr>
            <a:picLocks noChangeAspect="1"/>
          </p:cNvPicPr>
          <p:nvPr/>
        </p:nvPicPr>
        <p:blipFill>
          <a:blip r:embed="rId2"/>
          <a:stretch>
            <a:fillRect/>
          </a:stretch>
        </p:blipFill>
        <p:spPr>
          <a:xfrm>
            <a:off x="629599" y="1367989"/>
            <a:ext cx="8770866" cy="3649950"/>
          </a:xfrm>
          <a:prstGeom prst="rect">
            <a:avLst/>
          </a:prstGeom>
          <a:ln w="9525">
            <a:solidFill>
              <a:schemeClr val="tx1"/>
            </a:solidFill>
          </a:ln>
        </p:spPr>
      </p:pic>
      <p:sp>
        <p:nvSpPr>
          <p:cNvPr id="5" name="Content Placeholder 4"/>
          <p:cNvSpPr>
            <a:spLocks noGrp="1"/>
          </p:cNvSpPr>
          <p:nvPr>
            <p:ph idx="1"/>
          </p:nvPr>
        </p:nvSpPr>
        <p:spPr>
          <a:xfrm>
            <a:off x="9512595" y="1367989"/>
            <a:ext cx="2239926" cy="4351338"/>
          </a:xfrm>
        </p:spPr>
        <p:txBody>
          <a:bodyPr>
            <a:normAutofit/>
          </a:bodyPr>
          <a:lstStyle/>
          <a:p>
            <a:r>
              <a:rPr lang="en-US" sz="2400" dirty="0"/>
              <a:t>Pre-tabulated CPS tables provide data for health insurance by sex, but what if we also want to look at this crossed by disability status?</a:t>
            </a:r>
          </a:p>
        </p:txBody>
      </p:sp>
      <p:sp>
        <p:nvSpPr>
          <p:cNvPr id="4" name="Slide Number Placeholder 3"/>
          <p:cNvSpPr>
            <a:spLocks noGrp="1"/>
          </p:cNvSpPr>
          <p:nvPr>
            <p:ph type="sldNum" sz="quarter" idx="4294967295"/>
          </p:nvPr>
        </p:nvSpPr>
        <p:spPr/>
        <p:txBody>
          <a:bodyPr/>
          <a:lstStyle/>
          <a:p>
            <a:fld id="{03AE04C5-3085-4F64-BC65-54FE2DBF6EB1}" type="slidenum">
              <a:rPr lang="en-US" smtClean="0"/>
              <a:pPr/>
              <a:t>9</a:t>
            </a:fld>
            <a:endParaRPr lang="en-US" dirty="0"/>
          </a:p>
        </p:txBody>
      </p:sp>
      <p:sp>
        <p:nvSpPr>
          <p:cNvPr id="8" name="Rectangle 7">
            <a:extLst>
              <a:ext uri="{C183D7F6-B498-43B3-948B-1728B52AA6E4}">
                <adec:decorative xmlns:adec="http://schemas.microsoft.com/office/drawing/2017/decorative" val="1"/>
              </a:ext>
            </a:extLst>
          </p:cNvPr>
          <p:cNvSpPr/>
          <p:nvPr/>
        </p:nvSpPr>
        <p:spPr>
          <a:xfrm>
            <a:off x="868906" y="3866272"/>
            <a:ext cx="8338783" cy="514897"/>
          </a:xfrm>
          <a:prstGeom prst="rect">
            <a:avLst/>
          </a:prstGeom>
          <a:noFill/>
          <a:ln w="38100">
            <a:solidFill>
              <a:srgbClr val="FF70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89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Standard Logo Template 8-15-2019" id="{3FFBC4BD-9825-41E2-B05C-4B985CAA0F8A}" vid="{D869993E-6812-4EA8-B405-EA237542C5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2438</Words>
  <Application>Microsoft Office PowerPoint</Application>
  <PresentationFormat>Widescreen</PresentationFormat>
  <Paragraphs>382</Paragraphs>
  <Slides>61</Slides>
  <Notes>21</Notes>
  <HiddenSlides>42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Calibri Light</vt:lpstr>
      <vt:lpstr>Century Gothic</vt:lpstr>
      <vt:lpstr>Wingdings</vt:lpstr>
      <vt:lpstr>Office Theme</vt:lpstr>
      <vt:lpstr>Creating Customized Tables:  Microdata Access Tool in data.census.gov</vt:lpstr>
      <vt:lpstr>Outline</vt:lpstr>
      <vt:lpstr>What is Public Use Microdata?</vt:lpstr>
      <vt:lpstr>Tabulated Data vs. Microdata:  What’s the Difference?</vt:lpstr>
      <vt:lpstr>Data.census.gov vs Microdata Access Tool</vt:lpstr>
      <vt:lpstr>Surveys in the Microdata Access Tool</vt:lpstr>
      <vt:lpstr>Available Geographies</vt:lpstr>
      <vt:lpstr>Microdata Access Demo</vt:lpstr>
      <vt:lpstr>Table HI01 – Health Insurance Coverage by Selected Characteristics</vt:lpstr>
      <vt:lpstr>Demo 1</vt:lpstr>
      <vt:lpstr>Demo 1</vt:lpstr>
      <vt:lpstr>Demo 1</vt:lpstr>
      <vt:lpstr>Demo 1</vt:lpstr>
      <vt:lpstr>Demo 1</vt:lpstr>
      <vt:lpstr>Demo 1</vt:lpstr>
      <vt:lpstr>Demo 1</vt:lpstr>
      <vt:lpstr>Demo 1</vt:lpstr>
      <vt:lpstr>Demo 1</vt:lpstr>
      <vt:lpstr>Demo 1</vt:lpstr>
      <vt:lpstr>Demo 1</vt:lpstr>
      <vt:lpstr>Demo 1</vt:lpstr>
      <vt:lpstr>Demo 1</vt:lpstr>
      <vt:lpstr>Demo 1</vt:lpstr>
      <vt:lpstr>Demo 1</vt:lpstr>
      <vt:lpstr>Demo 1</vt:lpstr>
      <vt:lpstr>Demo 1</vt:lpstr>
      <vt:lpstr>Demo 1</vt:lpstr>
      <vt:lpstr>Public Use Microdata Areas (PUMAs)</vt:lpstr>
      <vt:lpstr>Visualizing PUMAs through data.census.gov</vt:lpstr>
      <vt:lpstr>Selecting PUMAs in Microdata Access</vt:lpstr>
      <vt:lpstr>Table B17001 – Poverty Status by Sex by Age</vt:lpstr>
      <vt:lpstr>Microdata Access Demo</vt:lpstr>
      <vt:lpstr>Demo 1</vt:lpstr>
      <vt:lpstr>Demo 1</vt:lpstr>
      <vt:lpstr>Demo 1</vt:lpstr>
      <vt:lpstr>Demo 2</vt:lpstr>
      <vt:lpstr>Demo 2</vt:lpstr>
      <vt:lpstr>Demo 3</vt:lpstr>
      <vt:lpstr>Demo 2</vt:lpstr>
      <vt:lpstr>Demo 2</vt:lpstr>
      <vt:lpstr>Demo 2</vt:lpstr>
      <vt:lpstr>Demo 2</vt:lpstr>
      <vt:lpstr>Demo 2</vt:lpstr>
      <vt:lpstr>Demo 2</vt:lpstr>
      <vt:lpstr>Demo 3</vt:lpstr>
      <vt:lpstr>Demo 3</vt:lpstr>
      <vt:lpstr>Demo 3</vt:lpstr>
      <vt:lpstr>Demo 3</vt:lpstr>
      <vt:lpstr>Demo 3</vt:lpstr>
      <vt:lpstr>Demo 3</vt:lpstr>
      <vt:lpstr>Demo 2</vt:lpstr>
      <vt:lpstr>Demo 2</vt:lpstr>
      <vt:lpstr>Demo 2</vt:lpstr>
      <vt:lpstr>Demo 2</vt:lpstr>
      <vt:lpstr>Demo 2</vt:lpstr>
      <vt:lpstr>Demo 3</vt:lpstr>
      <vt:lpstr>Limitations of the Microdata Access Tool</vt:lpstr>
      <vt:lpstr>Benefits of the Microdata Access Tool</vt:lpstr>
      <vt:lpstr>Our Development Depends on YOUR Feedback</vt:lpstr>
      <vt:lpstr>Email Updates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2020-12-02T21:52:34Z</dcterms:created>
  <dcterms:modified xsi:type="dcterms:W3CDTF">2022-10-14T16:30:47Z</dcterms:modified>
</cp:coreProperties>
</file>